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4"/>
  </p:notesMasterIdLst>
  <p:sldIdLst>
    <p:sldId id="256" r:id="rId2"/>
    <p:sldId id="257" r:id="rId3"/>
    <p:sldId id="258" r:id="rId4"/>
    <p:sldId id="259" r:id="rId5"/>
    <p:sldId id="260" r:id="rId6"/>
    <p:sldId id="261" r:id="rId7"/>
    <p:sldId id="262" r:id="rId8"/>
    <p:sldId id="266" r:id="rId9"/>
    <p:sldId id="267" r:id="rId10"/>
    <p:sldId id="268" r:id="rId11"/>
    <p:sldId id="263" r:id="rId12"/>
    <p:sldId id="274" r:id="rId13"/>
    <p:sldId id="275" r:id="rId14"/>
    <p:sldId id="276" r:id="rId15"/>
    <p:sldId id="269" r:id="rId16"/>
    <p:sldId id="270" r:id="rId17"/>
    <p:sldId id="271" r:id="rId18"/>
    <p:sldId id="272" r:id="rId19"/>
    <p:sldId id="265" r:id="rId20"/>
    <p:sldId id="264" r:id="rId21"/>
    <p:sldId id="277" r:id="rId22"/>
    <p:sldId id="27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96" autoAdjust="0"/>
    <p:restoredTop sz="94660"/>
  </p:normalViewPr>
  <p:slideViewPr>
    <p:cSldViewPr>
      <p:cViewPr varScale="1">
        <p:scale>
          <a:sx n="73" d="100"/>
          <a:sy n="73" d="100"/>
        </p:scale>
        <p:origin x="-102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9D058-8F62-4BF4-8C19-E2B6E5B24910}" type="datetimeFigureOut">
              <a:rPr lang="en-US" smtClean="0"/>
              <a:pPr/>
              <a:t>8/2/2016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A78797-7F5F-4E1F-B8E9-5856D215404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A78797-7F5F-4E1F-B8E9-5856D215404F}"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14170C3-4EC3-4AC3-B505-82B85956AF10}" type="datetimeFigureOut">
              <a:rPr lang="en-US" smtClean="0"/>
              <a:pPr/>
              <a:t>8/2/2016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CFF175E-37A3-46B2-A13F-31878BAB1C1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4170C3-4EC3-4AC3-B505-82B85956AF10}" type="datetimeFigureOut">
              <a:rPr lang="en-US" smtClean="0"/>
              <a:pPr/>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FF175E-37A3-46B2-A13F-31878BAB1C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14170C3-4EC3-4AC3-B505-82B85956AF10}" type="datetimeFigureOut">
              <a:rPr lang="en-US" smtClean="0"/>
              <a:pPr/>
              <a:t>8/2/2016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CFF175E-37A3-46B2-A13F-31878BAB1C1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14170C3-4EC3-4AC3-B505-82B85956AF10}" type="datetimeFigureOut">
              <a:rPr lang="en-US" smtClean="0"/>
              <a:pPr/>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CFF175E-37A3-46B2-A13F-31878BAB1C19}"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14170C3-4EC3-4AC3-B505-82B85956AF10}" type="datetimeFigureOut">
              <a:rPr lang="en-US" smtClean="0"/>
              <a:pPr/>
              <a:t>8/2/2016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CFF175E-37A3-46B2-A13F-31878BAB1C19}"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14170C3-4EC3-4AC3-B505-82B85956AF10}" type="datetimeFigureOut">
              <a:rPr lang="en-US" smtClean="0"/>
              <a:pPr/>
              <a:t>8/2/2016</a:t>
            </a:fld>
            <a:endParaRPr lang="en-US"/>
          </a:p>
        </p:txBody>
      </p:sp>
      <p:sp>
        <p:nvSpPr>
          <p:cNvPr id="10" name="Slide Number Placeholder 9"/>
          <p:cNvSpPr>
            <a:spLocks noGrp="1"/>
          </p:cNvSpPr>
          <p:nvPr>
            <p:ph type="sldNum" sz="quarter" idx="16"/>
          </p:nvPr>
        </p:nvSpPr>
        <p:spPr/>
        <p:txBody>
          <a:bodyPr rtlCol="0"/>
          <a:lstStyle/>
          <a:p>
            <a:fld id="{1CFF175E-37A3-46B2-A13F-31878BAB1C19}"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14170C3-4EC3-4AC3-B505-82B85956AF10}" type="datetimeFigureOut">
              <a:rPr lang="en-US" smtClean="0"/>
              <a:pPr/>
              <a:t>8/2/2016</a:t>
            </a:fld>
            <a:endParaRPr lang="en-US"/>
          </a:p>
        </p:txBody>
      </p:sp>
      <p:sp>
        <p:nvSpPr>
          <p:cNvPr id="12" name="Slide Number Placeholder 11"/>
          <p:cNvSpPr>
            <a:spLocks noGrp="1"/>
          </p:cNvSpPr>
          <p:nvPr>
            <p:ph type="sldNum" sz="quarter" idx="16"/>
          </p:nvPr>
        </p:nvSpPr>
        <p:spPr/>
        <p:txBody>
          <a:bodyPr rtlCol="0"/>
          <a:lstStyle/>
          <a:p>
            <a:fld id="{1CFF175E-37A3-46B2-A13F-31878BAB1C19}"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14170C3-4EC3-4AC3-B505-82B85956AF10}" type="datetimeFigureOut">
              <a:rPr lang="en-US" smtClean="0"/>
              <a:pPr/>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CFF175E-37A3-46B2-A13F-31878BAB1C1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170C3-4EC3-4AC3-B505-82B85956AF10}" type="datetimeFigureOut">
              <a:rPr lang="en-US" smtClean="0"/>
              <a:pPr/>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CFF175E-37A3-46B2-A13F-31878BAB1C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14170C3-4EC3-4AC3-B505-82B85956AF10}" type="datetimeFigureOut">
              <a:rPr lang="en-US" smtClean="0"/>
              <a:pPr/>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CFF175E-37A3-46B2-A13F-31878BAB1C19}"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14170C3-4EC3-4AC3-B505-82B85956AF10}" type="datetimeFigureOut">
              <a:rPr lang="en-US" smtClean="0"/>
              <a:pPr/>
              <a:t>8/2/2016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CFF175E-37A3-46B2-A13F-31878BAB1C19}"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14170C3-4EC3-4AC3-B505-82B85956AF10}" type="datetimeFigureOut">
              <a:rPr lang="en-US" smtClean="0"/>
              <a:pPr/>
              <a:t>8/2/2016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CFF175E-37A3-46B2-A13F-31878BAB1C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77500" lnSpcReduction="20000"/>
          </a:bodyPr>
          <a:lstStyle/>
          <a:p>
            <a:r>
              <a:rPr lang="en-US" i="1" dirty="0" smtClean="0"/>
              <a:t>Bringing wellness goals together!</a:t>
            </a:r>
          </a:p>
          <a:p>
            <a:r>
              <a:rPr lang="en-US" dirty="0" smtClean="0"/>
              <a:t>Smoothies &amp; therapeutic massage for your lifestyle</a:t>
            </a:r>
            <a:endParaRPr lang="en-US" dirty="0"/>
          </a:p>
        </p:txBody>
      </p:sp>
      <p:pic>
        <p:nvPicPr>
          <p:cNvPr id="4" name="Picture 3" descr="smoothie -blank.jpeg"/>
          <p:cNvPicPr>
            <a:picLocks noChangeAspect="1"/>
          </p:cNvPicPr>
          <p:nvPr/>
        </p:nvPicPr>
        <p:blipFill>
          <a:blip r:embed="rId2" cstate="print"/>
          <a:stretch>
            <a:fillRect/>
          </a:stretch>
        </p:blipFill>
        <p:spPr>
          <a:xfrm>
            <a:off x="327466" y="228600"/>
            <a:ext cx="8489068" cy="5638800"/>
          </a:xfrm>
          <a:prstGeom prst="rect">
            <a:avLst/>
          </a:prstGeom>
        </p:spPr>
      </p:pic>
      <p:pic>
        <p:nvPicPr>
          <p:cNvPr id="5" name="Picture 4" descr="RSM Logo.png"/>
          <p:cNvPicPr>
            <a:picLocks noChangeAspect="1"/>
          </p:cNvPicPr>
          <p:nvPr/>
        </p:nvPicPr>
        <p:blipFill>
          <a:blip r:embed="rId3" cstate="print"/>
          <a:stretch>
            <a:fillRect/>
          </a:stretch>
        </p:blipFill>
        <p:spPr>
          <a:xfrm>
            <a:off x="457200" y="4800600"/>
            <a:ext cx="2084660" cy="944802"/>
          </a:xfrm>
          <a:prstGeom prst="rect">
            <a:avLst/>
          </a:prstGeom>
        </p:spPr>
      </p:pic>
      <p:sp>
        <p:nvSpPr>
          <p:cNvPr id="2" name="Title 1"/>
          <p:cNvSpPr>
            <a:spLocks noGrp="1"/>
          </p:cNvSpPr>
          <p:nvPr>
            <p:ph type="ctrTitle"/>
          </p:nvPr>
        </p:nvSpPr>
        <p:spPr>
          <a:xfrm>
            <a:off x="2362200" y="4800600"/>
            <a:ext cx="5486400" cy="990600"/>
          </a:xfrm>
        </p:spPr>
        <p:txBody>
          <a:bodyPr>
            <a:noAutofit/>
          </a:bodyPr>
          <a:lstStyle/>
          <a:p>
            <a:r>
              <a:rPr lang="en-US" sz="4000" b="1" dirty="0" smtClean="0">
                <a:solidFill>
                  <a:schemeClr val="tx2">
                    <a:lumMod val="25000"/>
                  </a:schemeClr>
                </a:solidFill>
              </a:rPr>
              <a:t>Soothe-Me Smoothie </a:t>
            </a:r>
            <a:endParaRPr lang="en-US" sz="4000" b="1" dirty="0">
              <a:solidFill>
                <a:schemeClr val="tx2">
                  <a:lumMod val="2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990600"/>
          </a:xfrm>
        </p:spPr>
        <p:txBody>
          <a:bodyPr>
            <a:normAutofit fontScale="90000"/>
          </a:bodyPr>
          <a:lstStyle/>
          <a:p>
            <a:pPr algn="ctr"/>
            <a:r>
              <a:rPr lang="en-US" dirty="0" smtClean="0"/>
              <a:t>How can massage improve my digestion?</a:t>
            </a:r>
            <a:endParaRPr lang="en-US" dirty="0"/>
          </a:p>
        </p:txBody>
      </p:sp>
      <p:sp>
        <p:nvSpPr>
          <p:cNvPr id="3" name="Content Placeholder 2"/>
          <p:cNvSpPr>
            <a:spLocks noGrp="1"/>
          </p:cNvSpPr>
          <p:nvPr>
            <p:ph sz="quarter" idx="1"/>
          </p:nvPr>
        </p:nvSpPr>
        <p:spPr>
          <a:xfrm>
            <a:off x="152400" y="1589567"/>
            <a:ext cx="4419600" cy="4572000"/>
          </a:xfrm>
        </p:spPr>
        <p:txBody>
          <a:bodyPr/>
          <a:lstStyle/>
          <a:p>
            <a:r>
              <a:rPr lang="en-US" b="1" dirty="0" smtClean="0"/>
              <a:t>Physiological benefits of therapeutic massage</a:t>
            </a:r>
            <a:r>
              <a:rPr lang="en-US" dirty="0" smtClean="0"/>
              <a:t> on the digestive system: </a:t>
            </a:r>
          </a:p>
          <a:p>
            <a:pPr lvl="1"/>
            <a:r>
              <a:rPr lang="en-US" dirty="0" smtClean="0"/>
              <a:t>Indirectly normalizes digestive functions through normalization of the Autonomic Nervous System</a:t>
            </a:r>
          </a:p>
          <a:p>
            <a:pPr lvl="1"/>
            <a:r>
              <a:rPr lang="en-US" dirty="0" smtClean="0"/>
              <a:t>Improves tone and function of the large and small intestines</a:t>
            </a:r>
          </a:p>
          <a:p>
            <a:pPr lvl="1"/>
            <a:endParaRPr lang="en-US" dirty="0"/>
          </a:p>
        </p:txBody>
      </p:sp>
      <p:sp>
        <p:nvSpPr>
          <p:cNvPr id="4" name="Content Placeholder 3"/>
          <p:cNvSpPr>
            <a:spLocks noGrp="1"/>
          </p:cNvSpPr>
          <p:nvPr>
            <p:ph sz="quarter" idx="2"/>
          </p:nvPr>
        </p:nvSpPr>
        <p:spPr>
          <a:xfrm>
            <a:off x="4844900" y="1589566"/>
            <a:ext cx="4070499" cy="5116033"/>
          </a:xfrm>
        </p:spPr>
        <p:txBody>
          <a:bodyPr/>
          <a:lstStyle/>
          <a:p>
            <a:r>
              <a:rPr lang="en-US" dirty="0" smtClean="0"/>
              <a:t>Massage aids in the stimulation of peristalsis of the intestines</a:t>
            </a:r>
          </a:p>
          <a:p>
            <a:r>
              <a:rPr lang="en-US" dirty="0" smtClean="0"/>
              <a:t>Specific protocols (soft/ sweeping strokes on the lower abdomen) for “getting things moving”</a:t>
            </a:r>
          </a:p>
          <a:p>
            <a:endParaRPr lang="en-US" dirty="0"/>
          </a:p>
        </p:txBody>
      </p:sp>
      <p:pic>
        <p:nvPicPr>
          <p:cNvPr id="5" name="Picture 4" descr="gut massage.jpeg"/>
          <p:cNvPicPr>
            <a:picLocks noChangeAspect="1"/>
          </p:cNvPicPr>
          <p:nvPr/>
        </p:nvPicPr>
        <p:blipFill>
          <a:blip r:embed="rId2" cstate="print"/>
          <a:stretch>
            <a:fillRect/>
          </a:stretch>
        </p:blipFill>
        <p:spPr>
          <a:xfrm>
            <a:off x="5715000" y="4953000"/>
            <a:ext cx="2438400" cy="156754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txBody>
          <a:bodyPr>
            <a:normAutofit fontScale="90000"/>
          </a:bodyPr>
          <a:lstStyle/>
          <a:p>
            <a:r>
              <a:rPr lang="en-US" dirty="0" smtClean="0"/>
              <a:t>Peanut Butter &amp; Chocolate Banana Cream </a:t>
            </a:r>
            <a:endParaRPr lang="en-US" dirty="0"/>
          </a:p>
        </p:txBody>
      </p:sp>
      <p:pic>
        <p:nvPicPr>
          <p:cNvPr id="5" name="Content Placeholder 4" descr="pb smoothie.jpg"/>
          <p:cNvPicPr>
            <a:picLocks noGrp="1" noChangeAspect="1"/>
          </p:cNvPicPr>
          <p:nvPr>
            <p:ph sz="quarter" idx="1"/>
          </p:nvPr>
        </p:nvPicPr>
        <p:blipFill>
          <a:blip r:embed="rId2" cstate="print"/>
          <a:stretch>
            <a:fillRect/>
          </a:stretch>
        </p:blipFill>
        <p:spPr>
          <a:xfrm>
            <a:off x="381000" y="1905000"/>
            <a:ext cx="3045023" cy="4572000"/>
          </a:xfrm>
          <a:ln w="38100">
            <a:solidFill>
              <a:srgbClr val="92D050"/>
            </a:solidFill>
          </a:ln>
        </p:spPr>
      </p:pic>
      <p:sp>
        <p:nvSpPr>
          <p:cNvPr id="4" name="Content Placeholder 3"/>
          <p:cNvSpPr>
            <a:spLocks noGrp="1"/>
          </p:cNvSpPr>
          <p:nvPr>
            <p:ph sz="quarter" idx="2"/>
          </p:nvPr>
        </p:nvSpPr>
        <p:spPr>
          <a:xfrm>
            <a:off x="3657600" y="1589566"/>
            <a:ext cx="5073501" cy="4963633"/>
          </a:xfrm>
        </p:spPr>
        <p:txBody>
          <a:bodyPr/>
          <a:lstStyle/>
          <a:p>
            <a:r>
              <a:rPr lang="en-US" dirty="0" smtClean="0"/>
              <a:t>This creamy smoothie is designed to be your </a:t>
            </a:r>
            <a:r>
              <a:rPr lang="en-US" b="1" i="1" dirty="0" smtClean="0"/>
              <a:t>highest protein </a:t>
            </a:r>
            <a:r>
              <a:rPr lang="en-US" dirty="0" smtClean="0"/>
              <a:t>smoothie!</a:t>
            </a:r>
          </a:p>
          <a:p>
            <a:pPr lvl="1"/>
            <a:r>
              <a:rPr lang="en-US" b="1" dirty="0" smtClean="0"/>
              <a:t>Pea, Brown Rice, Quinoa- </a:t>
            </a:r>
            <a:r>
              <a:rPr lang="en-US" dirty="0" smtClean="0"/>
              <a:t>Combo of three powerful </a:t>
            </a:r>
            <a:r>
              <a:rPr lang="en-US" dirty="0" err="1" smtClean="0"/>
              <a:t>protiens</a:t>
            </a:r>
            <a:r>
              <a:rPr lang="en-US" dirty="0" smtClean="0"/>
              <a:t> to help keep your metabolism running, energy up and reduce muscle loss.</a:t>
            </a:r>
          </a:p>
          <a:p>
            <a:pPr lvl="1"/>
            <a:r>
              <a:rPr lang="en-US" b="1" dirty="0" smtClean="0"/>
              <a:t>Banana-</a:t>
            </a:r>
            <a:r>
              <a:rPr lang="en-US" dirty="0" smtClean="0"/>
              <a:t> high in potassium and promotes heart health and normal blood pressure.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normAutofit fontScale="90000"/>
          </a:bodyPr>
          <a:lstStyle/>
          <a:p>
            <a:pPr algn="ctr"/>
            <a:r>
              <a:rPr lang="en-US" sz="3100" dirty="0" smtClean="0"/>
              <a:t>Consuming proper proteins and receiving therapeutic massage is </a:t>
            </a:r>
            <a:r>
              <a:rPr lang="en-US" sz="3100" b="1" dirty="0" smtClean="0"/>
              <a:t>Especially Important </a:t>
            </a:r>
            <a:r>
              <a:rPr lang="en-US" sz="3100" dirty="0" smtClean="0"/>
              <a:t>with new routine of </a:t>
            </a:r>
            <a:r>
              <a:rPr lang="en-US" sz="3100" b="1" i="1" dirty="0" smtClean="0"/>
              <a:t>mechanical use!</a:t>
            </a:r>
            <a:r>
              <a:rPr lang="en-US" sz="6000" b="1" i="1" dirty="0" smtClean="0"/>
              <a:t/>
            </a:r>
            <a:br>
              <a:rPr lang="en-US" sz="6000" b="1" i="1" dirty="0" smtClean="0"/>
            </a:br>
            <a:endParaRPr lang="en-US" dirty="0"/>
          </a:p>
        </p:txBody>
      </p:sp>
      <p:sp>
        <p:nvSpPr>
          <p:cNvPr id="3" name="Content Placeholder 2"/>
          <p:cNvSpPr>
            <a:spLocks noGrp="1"/>
          </p:cNvSpPr>
          <p:nvPr>
            <p:ph sz="quarter" idx="1"/>
          </p:nvPr>
        </p:nvSpPr>
        <p:spPr>
          <a:xfrm>
            <a:off x="304800" y="1589567"/>
            <a:ext cx="8534400" cy="1991833"/>
          </a:xfrm>
        </p:spPr>
        <p:txBody>
          <a:bodyPr/>
          <a:lstStyle/>
          <a:p>
            <a:pPr lvl="1" algn="ctr"/>
            <a:r>
              <a:rPr lang="en-US" sz="4000" dirty="0" smtClean="0"/>
              <a:t>This aids in keeping the musculoskeletal systems in balance as new use stresses the body.</a:t>
            </a:r>
          </a:p>
          <a:p>
            <a:pPr>
              <a:buNone/>
            </a:pPr>
            <a:endParaRPr lang="en-US" dirty="0" smtClean="0"/>
          </a:p>
          <a:p>
            <a:endParaRPr lang="en-US" dirty="0"/>
          </a:p>
        </p:txBody>
      </p:sp>
      <p:pic>
        <p:nvPicPr>
          <p:cNvPr id="5" name="Content Placeholder 4" descr="fasica1.jpeg"/>
          <p:cNvPicPr>
            <a:picLocks noGrp="1" noChangeAspect="1"/>
          </p:cNvPicPr>
          <p:nvPr>
            <p:ph sz="quarter" idx="2"/>
          </p:nvPr>
        </p:nvPicPr>
        <p:blipFill>
          <a:blip r:embed="rId2" cstate="print"/>
          <a:stretch>
            <a:fillRect/>
          </a:stretch>
        </p:blipFill>
        <p:spPr>
          <a:xfrm>
            <a:off x="2362200" y="3810000"/>
            <a:ext cx="4561114" cy="2554223"/>
          </a:xfrm>
          <a:ln w="76200">
            <a:solidFill>
              <a:srgbClr val="92D050"/>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447800"/>
          </a:xfrm>
        </p:spPr>
        <p:txBody>
          <a:bodyPr>
            <a:normAutofit fontScale="90000"/>
          </a:bodyPr>
          <a:lstStyle/>
          <a:p>
            <a:pPr algn="ctr"/>
            <a:r>
              <a:rPr lang="en-US" dirty="0" smtClean="0"/>
              <a:t>Maintaining healthy circulation, fascia, &amp; flexibility is vital to our overall health! </a:t>
            </a:r>
            <a:br>
              <a:rPr lang="en-US" dirty="0" smtClean="0"/>
            </a:br>
            <a:endParaRPr lang="en-US" dirty="0"/>
          </a:p>
        </p:txBody>
      </p:sp>
      <p:sp>
        <p:nvSpPr>
          <p:cNvPr id="3" name="Content Placeholder 2"/>
          <p:cNvSpPr>
            <a:spLocks noGrp="1"/>
          </p:cNvSpPr>
          <p:nvPr>
            <p:ph sz="quarter" idx="1"/>
          </p:nvPr>
        </p:nvSpPr>
        <p:spPr>
          <a:xfrm>
            <a:off x="228600" y="1676400"/>
            <a:ext cx="8763000" cy="1219200"/>
          </a:xfrm>
        </p:spPr>
        <p:txBody>
          <a:bodyPr numCol="1">
            <a:normAutofit/>
          </a:bodyPr>
          <a:lstStyle/>
          <a:p>
            <a:pPr algn="ctr"/>
            <a:r>
              <a:rPr lang="en-US" dirty="0" smtClean="0"/>
              <a:t>What are trigger points?</a:t>
            </a:r>
          </a:p>
          <a:p>
            <a:pPr lvl="1" algn="ctr"/>
            <a:r>
              <a:rPr lang="en-US" dirty="0" smtClean="0"/>
              <a:t>Clinical Definition of an active trigger point:</a:t>
            </a:r>
          </a:p>
        </p:txBody>
      </p:sp>
      <p:sp>
        <p:nvSpPr>
          <p:cNvPr id="4" name="Rectangle 3"/>
          <p:cNvSpPr/>
          <p:nvPr/>
        </p:nvSpPr>
        <p:spPr>
          <a:xfrm>
            <a:off x="3657600" y="2667000"/>
            <a:ext cx="5257800" cy="3816429"/>
          </a:xfrm>
          <a:prstGeom prst="rect">
            <a:avLst/>
          </a:prstGeom>
        </p:spPr>
        <p:txBody>
          <a:bodyPr wrap="square" numCol="1">
            <a:spAutoFit/>
          </a:bodyPr>
          <a:lstStyle/>
          <a:p>
            <a:pPr lvl="2">
              <a:buClr>
                <a:srgbClr val="92D050"/>
              </a:buClr>
              <a:buFont typeface="Arial" pitchFamily="34" charset="0"/>
              <a:buChar char="•"/>
            </a:pPr>
            <a:r>
              <a:rPr lang="en-US" sz="2200" dirty="0" smtClean="0"/>
              <a:t>Causes a clinical pain complaint</a:t>
            </a:r>
          </a:p>
          <a:p>
            <a:pPr lvl="2">
              <a:buClr>
                <a:srgbClr val="92D050"/>
              </a:buClr>
              <a:buFont typeface="Arial" pitchFamily="34" charset="0"/>
              <a:buChar char="•"/>
            </a:pPr>
            <a:r>
              <a:rPr lang="en-US" sz="2200" dirty="0" smtClean="0"/>
              <a:t>It is always tender </a:t>
            </a:r>
          </a:p>
          <a:p>
            <a:pPr lvl="2">
              <a:buClr>
                <a:srgbClr val="92D050"/>
              </a:buClr>
              <a:buFont typeface="Arial" pitchFamily="34" charset="0"/>
              <a:buChar char="•"/>
            </a:pPr>
            <a:r>
              <a:rPr lang="en-US" sz="2200" dirty="0" smtClean="0"/>
              <a:t>Prevents full lengthening of muscle</a:t>
            </a:r>
          </a:p>
          <a:p>
            <a:pPr lvl="2">
              <a:buClr>
                <a:srgbClr val="92D050"/>
              </a:buClr>
              <a:buFont typeface="Arial" pitchFamily="34" charset="0"/>
              <a:buChar char="•"/>
            </a:pPr>
            <a:r>
              <a:rPr lang="en-US" sz="2200" dirty="0" smtClean="0"/>
              <a:t>Weakens the muscle</a:t>
            </a:r>
          </a:p>
          <a:p>
            <a:pPr lvl="2">
              <a:buClr>
                <a:srgbClr val="92D050"/>
              </a:buClr>
              <a:buFont typeface="Arial" pitchFamily="34" charset="0"/>
              <a:buChar char="•"/>
            </a:pPr>
            <a:r>
              <a:rPr lang="en-US" sz="2200" dirty="0" smtClean="0"/>
              <a:t>Refers a patient recognized pain on direct compression</a:t>
            </a:r>
          </a:p>
          <a:p>
            <a:pPr lvl="2">
              <a:buClr>
                <a:srgbClr val="92D050"/>
              </a:buClr>
              <a:buFont typeface="Arial" pitchFamily="34" charset="0"/>
              <a:buChar char="•"/>
            </a:pPr>
            <a:r>
              <a:rPr lang="en-US" sz="2200" dirty="0" smtClean="0"/>
              <a:t>Localized pressure is applied to release</a:t>
            </a:r>
          </a:p>
          <a:p>
            <a:pPr lvl="2">
              <a:buClr>
                <a:srgbClr val="92D050"/>
              </a:buClr>
              <a:buFont typeface="Arial" pitchFamily="34" charset="0"/>
              <a:buChar char="•"/>
            </a:pPr>
            <a:r>
              <a:rPr lang="en-US" sz="2200" dirty="0" smtClean="0"/>
              <a:t>Trigger points play a major role in how healthy our muscles are</a:t>
            </a:r>
          </a:p>
          <a:p>
            <a:pPr lvl="2">
              <a:buClr>
                <a:srgbClr val="92D050"/>
              </a:buClr>
              <a:buFont typeface="Arial" pitchFamily="34" charset="0"/>
              <a:buChar char="•"/>
            </a:pPr>
            <a:r>
              <a:rPr lang="en-US" sz="2200" dirty="0" smtClean="0"/>
              <a:t>“knots” can harbor a trigger point</a:t>
            </a:r>
          </a:p>
        </p:txBody>
      </p:sp>
      <p:pic>
        <p:nvPicPr>
          <p:cNvPr id="5" name="Picture 4" descr="tp1.jpeg"/>
          <p:cNvPicPr>
            <a:picLocks noChangeAspect="1"/>
          </p:cNvPicPr>
          <p:nvPr/>
        </p:nvPicPr>
        <p:blipFill>
          <a:blip r:embed="rId2" cstate="print"/>
          <a:stretch>
            <a:fillRect/>
          </a:stretch>
        </p:blipFill>
        <p:spPr>
          <a:xfrm>
            <a:off x="76200" y="1676400"/>
            <a:ext cx="1623060" cy="2286000"/>
          </a:xfrm>
          <a:prstGeom prst="rect">
            <a:avLst/>
          </a:prstGeom>
          <a:ln w="38100">
            <a:solidFill>
              <a:srgbClr val="92D050"/>
            </a:solidFill>
          </a:ln>
        </p:spPr>
      </p:pic>
      <p:pic>
        <p:nvPicPr>
          <p:cNvPr id="6" name="Picture 5" descr="tp2.jpg"/>
          <p:cNvPicPr>
            <a:picLocks noChangeAspect="1"/>
          </p:cNvPicPr>
          <p:nvPr/>
        </p:nvPicPr>
        <p:blipFill>
          <a:blip r:embed="rId3" cstate="print"/>
          <a:stretch>
            <a:fillRect/>
          </a:stretch>
        </p:blipFill>
        <p:spPr>
          <a:xfrm>
            <a:off x="1371600" y="4114800"/>
            <a:ext cx="3048000" cy="2367188"/>
          </a:xfrm>
          <a:prstGeom prst="rect">
            <a:avLst/>
          </a:prstGeom>
          <a:ln w="57150">
            <a:solidFill>
              <a:srgbClr val="00B050"/>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normAutofit fontScale="90000"/>
          </a:bodyPr>
          <a:lstStyle/>
          <a:p>
            <a:r>
              <a:rPr lang="en-US" sz="3200" dirty="0" smtClean="0"/>
              <a:t>How can massage improve my </a:t>
            </a:r>
            <a:r>
              <a:rPr lang="en-US" sz="3200" b="1" dirty="0" smtClean="0"/>
              <a:t>athletic performance</a:t>
            </a:r>
            <a:r>
              <a:rPr lang="en-US" sz="3200" dirty="0" smtClean="0"/>
              <a:t>?</a:t>
            </a:r>
            <a:br>
              <a:rPr lang="en-US" sz="3200" dirty="0" smtClean="0"/>
            </a:br>
            <a:r>
              <a:rPr lang="en-US" sz="3200" i="1" dirty="0" smtClean="0"/>
              <a:t>Research confirms that massage can:  </a:t>
            </a:r>
            <a:endParaRPr lang="en-US" sz="3200" i="1" dirty="0"/>
          </a:p>
        </p:txBody>
      </p:sp>
      <p:sp>
        <p:nvSpPr>
          <p:cNvPr id="3" name="Content Placeholder 2"/>
          <p:cNvSpPr>
            <a:spLocks noGrp="1"/>
          </p:cNvSpPr>
          <p:nvPr>
            <p:ph sz="quarter" idx="1"/>
          </p:nvPr>
        </p:nvSpPr>
        <p:spPr>
          <a:xfrm>
            <a:off x="304800" y="1600200"/>
            <a:ext cx="8461248" cy="4876800"/>
          </a:xfrm>
        </p:spPr>
        <p:txBody>
          <a:bodyPr>
            <a:normAutofit fontScale="77500" lnSpcReduction="20000"/>
          </a:bodyPr>
          <a:lstStyle/>
          <a:p>
            <a:r>
              <a:rPr lang="en-US" dirty="0" smtClean="0"/>
              <a:t>Relax and soften injured, tired, and </a:t>
            </a:r>
            <a:r>
              <a:rPr lang="en-US" b="1" dirty="0" smtClean="0"/>
              <a:t>over-used muscles</a:t>
            </a:r>
          </a:p>
          <a:p>
            <a:r>
              <a:rPr lang="en-US" dirty="0" smtClean="0"/>
              <a:t>Increase </a:t>
            </a:r>
            <a:r>
              <a:rPr lang="en-US" b="1" dirty="0" smtClean="0"/>
              <a:t>joint flexibility</a:t>
            </a:r>
          </a:p>
          <a:p>
            <a:r>
              <a:rPr lang="en-US" dirty="0" smtClean="0"/>
              <a:t>Help athletes of any level prepare for, and recover from </a:t>
            </a:r>
            <a:r>
              <a:rPr lang="en-US" b="1" dirty="0" smtClean="0"/>
              <a:t>strenuous workouts</a:t>
            </a:r>
            <a:r>
              <a:rPr lang="en-US" dirty="0" smtClean="0"/>
              <a:t>.</a:t>
            </a:r>
          </a:p>
          <a:p>
            <a:r>
              <a:rPr lang="en-US" dirty="0" smtClean="0"/>
              <a:t>Promote </a:t>
            </a:r>
            <a:r>
              <a:rPr lang="en-US" b="1" dirty="0" smtClean="0"/>
              <a:t>tissue regeneration</a:t>
            </a:r>
            <a:r>
              <a:rPr lang="en-US" dirty="0" smtClean="0"/>
              <a:t>, reducing scar tissue &amp; stretch marks</a:t>
            </a:r>
          </a:p>
          <a:p>
            <a:r>
              <a:rPr lang="en-US" dirty="0" smtClean="0"/>
              <a:t>Reduce spasms &amp; cramping</a:t>
            </a:r>
          </a:p>
          <a:p>
            <a:r>
              <a:rPr lang="en-US" dirty="0" smtClean="0"/>
              <a:t>Exercise and stretch </a:t>
            </a:r>
            <a:r>
              <a:rPr lang="en-US" b="1" dirty="0" smtClean="0"/>
              <a:t>weak, tired or atrophied muscles</a:t>
            </a:r>
          </a:p>
          <a:p>
            <a:r>
              <a:rPr lang="en-US" dirty="0" smtClean="0"/>
              <a:t>Pump oxygen and nutrients into tissues and vital organs, improving </a:t>
            </a:r>
            <a:r>
              <a:rPr lang="en-US" b="1" dirty="0" smtClean="0"/>
              <a:t>circulation</a:t>
            </a:r>
            <a:r>
              <a:rPr lang="en-US" dirty="0" smtClean="0"/>
              <a:t>.</a:t>
            </a:r>
          </a:p>
          <a:p>
            <a:r>
              <a:rPr lang="en-US" dirty="0" smtClean="0"/>
              <a:t>Reduce </a:t>
            </a:r>
            <a:r>
              <a:rPr lang="en-US" b="1" dirty="0" smtClean="0"/>
              <a:t>post-surgery adhesions </a:t>
            </a:r>
            <a:r>
              <a:rPr lang="en-US" dirty="0" smtClean="0"/>
              <a:t>and swelling</a:t>
            </a:r>
          </a:p>
          <a:p>
            <a:r>
              <a:rPr lang="en-US" dirty="0" smtClean="0"/>
              <a:t>Release </a:t>
            </a:r>
            <a:r>
              <a:rPr lang="en-US" b="1" dirty="0" smtClean="0"/>
              <a:t>endorphins</a:t>
            </a:r>
            <a:r>
              <a:rPr lang="en-US" dirty="0" smtClean="0"/>
              <a:t>-amino acids that work as the body’s natural pain-killer</a:t>
            </a:r>
          </a:p>
          <a:p>
            <a:r>
              <a:rPr lang="en-US" dirty="0" smtClean="0"/>
              <a:t>Enhance </a:t>
            </a:r>
            <a:r>
              <a:rPr lang="en-US" b="1" dirty="0" smtClean="0"/>
              <a:t>immunity</a:t>
            </a:r>
            <a:r>
              <a:rPr lang="en-US" dirty="0" smtClean="0"/>
              <a:t> by stimulating lymph flow-the body’s natural defense system</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600200" y="5486400"/>
            <a:ext cx="7315200" cy="1371600"/>
          </a:xfrm>
        </p:spPr>
        <p:txBody>
          <a:bodyPr>
            <a:normAutofit lnSpcReduction="10000"/>
          </a:bodyPr>
          <a:lstStyle/>
          <a:p>
            <a:pPr>
              <a:buFont typeface="Arial" pitchFamily="34" charset="0"/>
              <a:buChar char="•"/>
            </a:pPr>
            <a:r>
              <a:rPr lang="en-US" i="1" dirty="0" smtClean="0"/>
              <a:t>Bone health</a:t>
            </a:r>
          </a:p>
          <a:p>
            <a:pPr>
              <a:buFont typeface="Arial" pitchFamily="34" charset="0"/>
              <a:buChar char="•"/>
            </a:pPr>
            <a:r>
              <a:rPr lang="en-US" i="1" dirty="0" smtClean="0"/>
              <a:t>Healthy </a:t>
            </a:r>
            <a:r>
              <a:rPr lang="en-US" i="1" dirty="0" err="1" smtClean="0"/>
              <a:t>Microbiome</a:t>
            </a:r>
            <a:endParaRPr lang="en-US" i="1" dirty="0" smtClean="0"/>
          </a:p>
          <a:p>
            <a:pPr>
              <a:buFont typeface="Arial" pitchFamily="34" charset="0"/>
              <a:buChar char="•"/>
            </a:pPr>
            <a:r>
              <a:rPr lang="en-US" i="1" dirty="0" smtClean="0"/>
              <a:t>Sharpen your eyesight</a:t>
            </a:r>
          </a:p>
          <a:p>
            <a:pPr>
              <a:buFont typeface="Arial" pitchFamily="34" charset="0"/>
              <a:buChar char="•"/>
            </a:pPr>
            <a:r>
              <a:rPr lang="en-US" i="1" dirty="0" smtClean="0"/>
              <a:t>Help your muscles</a:t>
            </a:r>
            <a:endParaRPr lang="en-US" i="1" dirty="0"/>
          </a:p>
        </p:txBody>
      </p:sp>
      <p:sp>
        <p:nvSpPr>
          <p:cNvPr id="2" name="Title 1"/>
          <p:cNvSpPr>
            <a:spLocks noGrp="1"/>
          </p:cNvSpPr>
          <p:nvPr>
            <p:ph type="title"/>
          </p:nvPr>
        </p:nvSpPr>
        <p:spPr/>
        <p:txBody>
          <a:bodyPr>
            <a:normAutofit/>
          </a:bodyPr>
          <a:lstStyle/>
          <a:p>
            <a:pPr algn="ctr"/>
            <a:r>
              <a:rPr lang="en-US" b="1" dirty="0" smtClean="0"/>
              <a:t>Health benefits of Incorporating Greens</a:t>
            </a:r>
            <a:endParaRPr lang="en-US" dirty="0"/>
          </a:p>
        </p:txBody>
      </p:sp>
      <p:pic>
        <p:nvPicPr>
          <p:cNvPr id="7" name="Picture Placeholder 6" descr="mixed greens.jpg"/>
          <p:cNvPicPr>
            <a:picLocks noGrp="1" noChangeAspect="1"/>
          </p:cNvPicPr>
          <p:nvPr>
            <p:ph type="pic" idx="1"/>
          </p:nvPr>
        </p:nvPicPr>
        <p:blipFill>
          <a:blip r:embed="rId2" cstate="print"/>
          <a:srcRect t="9835" b="9835"/>
          <a:stretch>
            <a:fillRect/>
          </a:stretch>
        </p:blipFill>
        <p:spPr>
          <a:xfrm>
            <a:off x="1560576" y="1143000"/>
            <a:ext cx="5686304" cy="3425952"/>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Health Benefits of Salad Greens</a:t>
            </a:r>
            <a:endParaRPr lang="en-US" dirty="0"/>
          </a:p>
        </p:txBody>
      </p:sp>
      <p:sp>
        <p:nvSpPr>
          <p:cNvPr id="6" name="Content Placeholder 5"/>
          <p:cNvSpPr>
            <a:spLocks noGrp="1"/>
          </p:cNvSpPr>
          <p:nvPr>
            <p:ph sz="quarter" idx="1"/>
          </p:nvPr>
        </p:nvSpPr>
        <p:spPr>
          <a:xfrm>
            <a:off x="381000" y="1752600"/>
            <a:ext cx="8382000" cy="4419600"/>
          </a:xfrm>
        </p:spPr>
        <p:txBody>
          <a:bodyPr>
            <a:normAutofit/>
          </a:bodyPr>
          <a:lstStyle/>
          <a:p>
            <a:r>
              <a:rPr lang="en-US" b="1" dirty="0" smtClean="0"/>
              <a:t>Bone health</a:t>
            </a:r>
          </a:p>
          <a:p>
            <a:pPr lvl="1"/>
            <a:r>
              <a:rPr lang="en-US" dirty="0" smtClean="0"/>
              <a:t>Just one cup of mixed greens will provide you with 100% of your daily vitamin K needs. Vitamin K is needed for absorption of vitamin D and calcium absorption to produce strong bones.</a:t>
            </a:r>
          </a:p>
          <a:p>
            <a:r>
              <a:rPr lang="en-US" b="1" dirty="0" smtClean="0"/>
              <a:t>Healthy </a:t>
            </a:r>
            <a:r>
              <a:rPr lang="en-US" b="1" dirty="0" err="1" smtClean="0"/>
              <a:t>Microbiome</a:t>
            </a:r>
            <a:endParaRPr lang="en-US" b="1" dirty="0" smtClean="0"/>
          </a:p>
          <a:p>
            <a:pPr lvl="1"/>
            <a:r>
              <a:rPr lang="en-US" dirty="0" smtClean="0"/>
              <a:t>Salads provide fiber and vitamin K, two essential components to creating a healthy </a:t>
            </a:r>
            <a:r>
              <a:rPr lang="en-US" dirty="0" err="1" smtClean="0"/>
              <a:t>microbiome</a:t>
            </a:r>
            <a:r>
              <a:rPr lang="en-US" dirty="0" smtClean="0"/>
              <a:t> for healthy digestion. A high fiber diet can also prevent constipation.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Benefits of Salad Greens (cont.)</a:t>
            </a:r>
            <a:endParaRPr lang="en-US" dirty="0"/>
          </a:p>
        </p:txBody>
      </p:sp>
      <p:sp>
        <p:nvSpPr>
          <p:cNvPr id="3" name="Content Placeholder 2"/>
          <p:cNvSpPr>
            <a:spLocks noGrp="1"/>
          </p:cNvSpPr>
          <p:nvPr>
            <p:ph sz="quarter" idx="1"/>
          </p:nvPr>
        </p:nvSpPr>
        <p:spPr>
          <a:xfrm>
            <a:off x="612648" y="1524000"/>
            <a:ext cx="8153400" cy="4648200"/>
          </a:xfrm>
        </p:spPr>
        <p:txBody>
          <a:bodyPr>
            <a:normAutofit lnSpcReduction="10000"/>
          </a:bodyPr>
          <a:lstStyle/>
          <a:p>
            <a:endParaRPr lang="en-US" b="1" dirty="0" smtClean="0"/>
          </a:p>
          <a:p>
            <a:r>
              <a:rPr lang="en-US" sz="4000" b="1" dirty="0" smtClean="0"/>
              <a:t>Sharpen your eyesight</a:t>
            </a:r>
          </a:p>
          <a:p>
            <a:pPr lvl="1"/>
            <a:r>
              <a:rPr lang="en-US" sz="3200" dirty="0" smtClean="0"/>
              <a:t>Each day’s salad is rich in vitamin A, </a:t>
            </a:r>
            <a:r>
              <a:rPr lang="en-US" sz="3200" dirty="0" err="1" smtClean="0"/>
              <a:t>lutein</a:t>
            </a:r>
            <a:r>
              <a:rPr lang="en-US" sz="3200" dirty="0" smtClean="0"/>
              <a:t> and </a:t>
            </a:r>
            <a:r>
              <a:rPr lang="en-US" sz="3200" dirty="0" err="1" smtClean="0"/>
              <a:t>zeaxanthin</a:t>
            </a:r>
            <a:r>
              <a:rPr lang="en-US" sz="3200" dirty="0" smtClean="0"/>
              <a:t>- very important nutrients no matter what your age.  Vitamin A helps eyes adapt from bright light to darkness.  </a:t>
            </a:r>
            <a:r>
              <a:rPr lang="en-US" sz="3200" dirty="0" err="1" smtClean="0"/>
              <a:t>Lutein</a:t>
            </a:r>
            <a:r>
              <a:rPr lang="en-US" sz="3200" dirty="0" smtClean="0"/>
              <a:t> and </a:t>
            </a:r>
            <a:r>
              <a:rPr lang="en-US" sz="3200" dirty="0" err="1" smtClean="0"/>
              <a:t>zeaxanthin</a:t>
            </a:r>
            <a:r>
              <a:rPr lang="en-US" sz="3200" dirty="0" smtClean="0"/>
              <a:t> can help filter out high-energy light that may cause eye damage from free radicals.</a:t>
            </a:r>
          </a:p>
          <a:p>
            <a:pPr lvl="1">
              <a:buNone/>
            </a:pPr>
            <a:endParaRPr lang="en-US" dirty="0" smtClean="0"/>
          </a:p>
          <a:p>
            <a:pPr lvl="1"/>
            <a:endParaRPr lang="en-US" dirty="0" smtClean="0"/>
          </a:p>
          <a:p>
            <a:pPr lvl="1"/>
            <a:endParaRPr lang="en-US" dirty="0" smtClean="0"/>
          </a:p>
          <a:p>
            <a:pPr lvl="1"/>
            <a:endParaRPr lang="en-US" dirty="0" smtClean="0"/>
          </a:p>
          <a:p>
            <a:pPr lvl="1">
              <a:buNone/>
            </a:pPr>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Benefits of Salad Greens (cont.)</a:t>
            </a:r>
            <a:endParaRPr lang="en-US" dirty="0"/>
          </a:p>
        </p:txBody>
      </p:sp>
      <p:sp>
        <p:nvSpPr>
          <p:cNvPr id="3" name="Content Placeholder 2"/>
          <p:cNvSpPr>
            <a:spLocks noGrp="1"/>
          </p:cNvSpPr>
          <p:nvPr>
            <p:ph sz="quarter" idx="1"/>
          </p:nvPr>
        </p:nvSpPr>
        <p:spPr>
          <a:xfrm>
            <a:off x="612648" y="1600200"/>
            <a:ext cx="8153400" cy="4953000"/>
          </a:xfrm>
        </p:spPr>
        <p:txBody>
          <a:bodyPr/>
          <a:lstStyle/>
          <a:p>
            <a:r>
              <a:rPr lang="en-US" sz="3200" b="1" dirty="0" smtClean="0"/>
              <a:t>Help your muscles</a:t>
            </a:r>
          </a:p>
          <a:p>
            <a:pPr lvl="1"/>
            <a:r>
              <a:rPr lang="en-US" sz="2800" b="1" dirty="0" smtClean="0"/>
              <a:t>Vitamin C </a:t>
            </a:r>
            <a:r>
              <a:rPr lang="en-US" sz="2800" dirty="0" smtClean="0"/>
              <a:t>helps produce collagen, a connective tissue that holds muscles, bodes and other tissues together. </a:t>
            </a:r>
          </a:p>
          <a:p>
            <a:pPr lvl="2"/>
            <a:r>
              <a:rPr lang="en-US" sz="2400" dirty="0" smtClean="0"/>
              <a:t> It protects you from bruising by keeping capillary walls and blood vessels firm.  It helps your body absorb iron </a:t>
            </a:r>
            <a:r>
              <a:rPr lang="en-US" sz="2400" dirty="0" err="1" smtClean="0"/>
              <a:t>folate</a:t>
            </a:r>
            <a:r>
              <a:rPr lang="en-US" sz="2400" dirty="0" smtClean="0"/>
              <a:t> from plant food sources.  Inadequate iron in the body can impair aerobic metabolism by decreasing the delivery of oxygen to tissues and reducing the capacity of muscles to use oxygen for the oxidative production of energy.</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990600"/>
          </a:xfrm>
        </p:spPr>
        <p:txBody>
          <a:bodyPr>
            <a:normAutofit fontScale="90000"/>
          </a:bodyPr>
          <a:lstStyle/>
          <a:p>
            <a:pPr algn="ctr"/>
            <a:r>
              <a:rPr lang="en-US" dirty="0" smtClean="0"/>
              <a:t>Smoothie Guidelines and MaryAnn’s Signature recipe</a:t>
            </a:r>
            <a:endParaRPr lang="en-US" dirty="0"/>
          </a:p>
        </p:txBody>
      </p:sp>
      <p:sp>
        <p:nvSpPr>
          <p:cNvPr id="3" name="Content Placeholder 2"/>
          <p:cNvSpPr>
            <a:spLocks noGrp="1"/>
          </p:cNvSpPr>
          <p:nvPr>
            <p:ph sz="quarter" idx="1"/>
          </p:nvPr>
        </p:nvSpPr>
        <p:spPr>
          <a:xfrm>
            <a:off x="609600" y="1589566"/>
            <a:ext cx="3886200" cy="5116033"/>
          </a:xfrm>
        </p:spPr>
        <p:txBody>
          <a:bodyPr>
            <a:normAutofit fontScale="40000" lnSpcReduction="20000"/>
          </a:bodyPr>
          <a:lstStyle/>
          <a:p>
            <a:r>
              <a:rPr lang="en-US" sz="3100" i="1" dirty="0" smtClean="0"/>
              <a:t>All Ingredients should be organic</a:t>
            </a:r>
            <a:endParaRPr lang="en-US" sz="3100" dirty="0" smtClean="0"/>
          </a:p>
          <a:p>
            <a:r>
              <a:rPr lang="en-US" sz="3100" dirty="0" smtClean="0"/>
              <a:t>Small handful of almonds/walnuts</a:t>
            </a:r>
          </a:p>
          <a:p>
            <a:r>
              <a:rPr lang="en-US" sz="3100" dirty="0" smtClean="0"/>
              <a:t>1 ½ carrot </a:t>
            </a:r>
          </a:p>
          <a:p>
            <a:r>
              <a:rPr lang="en-US" sz="3100" dirty="0" smtClean="0"/>
              <a:t>¼ cucumber</a:t>
            </a:r>
          </a:p>
          <a:p>
            <a:r>
              <a:rPr lang="en-US" sz="3100" dirty="0" smtClean="0"/>
              <a:t>1 teaspoon </a:t>
            </a:r>
            <a:r>
              <a:rPr lang="en-US" sz="3100" dirty="0" err="1" smtClean="0"/>
              <a:t>chia</a:t>
            </a:r>
            <a:r>
              <a:rPr lang="en-US" sz="3100" dirty="0" smtClean="0"/>
              <a:t> seed</a:t>
            </a:r>
          </a:p>
          <a:p>
            <a:r>
              <a:rPr lang="en-US" sz="3100" dirty="0" smtClean="0"/>
              <a:t>1 teaspoon flax seed</a:t>
            </a:r>
          </a:p>
          <a:p>
            <a:r>
              <a:rPr lang="en-US" sz="3100" dirty="0" smtClean="0"/>
              <a:t>1 teaspoon coconut</a:t>
            </a:r>
          </a:p>
          <a:p>
            <a:r>
              <a:rPr lang="en-US" sz="3100" dirty="0" smtClean="0"/>
              <a:t>½ teaspoon Peanut Butter powder</a:t>
            </a:r>
          </a:p>
          <a:p>
            <a:r>
              <a:rPr lang="en-US" sz="3100" dirty="0" smtClean="0"/>
              <a:t>2 sprigs of celery</a:t>
            </a:r>
          </a:p>
          <a:p>
            <a:r>
              <a:rPr lang="en-US" sz="3100" dirty="0" smtClean="0"/>
              <a:t>¼ cup pineapple juice</a:t>
            </a:r>
          </a:p>
          <a:p>
            <a:r>
              <a:rPr lang="en-US" sz="3100" dirty="0" smtClean="0"/>
              <a:t>Small dash of lemon and lime juice</a:t>
            </a:r>
          </a:p>
          <a:p>
            <a:r>
              <a:rPr lang="en-US" sz="3100" dirty="0" smtClean="0"/>
              <a:t>2 radishes</a:t>
            </a:r>
          </a:p>
          <a:p>
            <a:r>
              <a:rPr lang="en-US" sz="3100" dirty="0" smtClean="0"/>
              <a:t>¼ mid-size beet</a:t>
            </a:r>
          </a:p>
          <a:p>
            <a:r>
              <a:rPr lang="en-US" sz="3100" dirty="0" smtClean="0"/>
              <a:t>¼ cup frozen or fresh Kale/Spin</a:t>
            </a:r>
          </a:p>
          <a:p>
            <a:r>
              <a:rPr lang="en-US" sz="3100" dirty="0" smtClean="0"/>
              <a:t>¼ frozen apple or blueberries or strawberries</a:t>
            </a:r>
          </a:p>
          <a:p>
            <a:r>
              <a:rPr lang="en-US" sz="3100" dirty="0" smtClean="0"/>
              <a:t>1 banana</a:t>
            </a:r>
          </a:p>
          <a:p>
            <a:r>
              <a:rPr lang="en-US" sz="3100" dirty="0" err="1" smtClean="0"/>
              <a:t>Nutri</a:t>
            </a:r>
            <a:r>
              <a:rPr lang="en-US" sz="3100" dirty="0" smtClean="0"/>
              <a:t>-bullet Super greens  ½ teaspoon</a:t>
            </a:r>
          </a:p>
          <a:p>
            <a:r>
              <a:rPr lang="en-US" sz="3100" dirty="0" smtClean="0"/>
              <a:t>Pure liquid ionic magnesium </a:t>
            </a:r>
          </a:p>
          <a:p>
            <a:r>
              <a:rPr lang="en-US" sz="3100" dirty="0" smtClean="0"/>
              <a:t>Dash of cinnamon </a:t>
            </a:r>
          </a:p>
          <a:p>
            <a:r>
              <a:rPr lang="en-US" sz="3100" dirty="0" smtClean="0"/>
              <a:t>½ teaspoon </a:t>
            </a:r>
            <a:r>
              <a:rPr lang="en-US" sz="3100" dirty="0" err="1" smtClean="0"/>
              <a:t>Youngevity</a:t>
            </a:r>
            <a:r>
              <a:rPr lang="en-US" sz="3100" dirty="0" smtClean="0"/>
              <a:t> (beyond </a:t>
            </a:r>
            <a:r>
              <a:rPr lang="en-US" sz="3100" dirty="0" err="1" smtClean="0"/>
              <a:t>osteo-fx</a:t>
            </a:r>
            <a:r>
              <a:rPr lang="en-US" sz="3100" dirty="0" smtClean="0"/>
              <a:t>)</a:t>
            </a:r>
          </a:p>
          <a:p>
            <a:r>
              <a:rPr lang="en-US" sz="3100" dirty="0" smtClean="0"/>
              <a:t>¼ teaspoon </a:t>
            </a:r>
            <a:r>
              <a:rPr lang="en-US" sz="3100" dirty="0" err="1" smtClean="0"/>
              <a:t>spirulina</a:t>
            </a:r>
            <a:r>
              <a:rPr lang="en-US" sz="3100" dirty="0" smtClean="0"/>
              <a:t> </a:t>
            </a:r>
          </a:p>
          <a:p>
            <a:endParaRPr lang="en-US" dirty="0"/>
          </a:p>
        </p:txBody>
      </p:sp>
      <p:pic>
        <p:nvPicPr>
          <p:cNvPr id="6" name="Picture 5" descr="nutribullet break down.jpg"/>
          <p:cNvPicPr/>
          <p:nvPr/>
        </p:nvPicPr>
        <p:blipFill>
          <a:blip r:embed="rId2" cstate="print"/>
          <a:srcRect l="19106" t="29167" r="13414" b="29745"/>
          <a:stretch>
            <a:fillRect/>
          </a:stretch>
        </p:blipFill>
        <p:spPr>
          <a:xfrm>
            <a:off x="4648200" y="1600200"/>
            <a:ext cx="4495800" cy="4953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28600"/>
            <a:ext cx="8763000" cy="990600"/>
          </a:xfrm>
        </p:spPr>
        <p:txBody>
          <a:bodyPr>
            <a:normAutofit fontScale="90000"/>
          </a:bodyPr>
          <a:lstStyle/>
          <a:p>
            <a:pPr algn="ctr"/>
            <a:r>
              <a:rPr lang="en-US" smtClean="0"/>
              <a:t>Support for your </a:t>
            </a:r>
            <a:r>
              <a:rPr lang="en-US" dirty="0" smtClean="0"/>
              <a:t>health &amp; Wellness Journey!</a:t>
            </a:r>
            <a:endParaRPr lang="en-US" dirty="0"/>
          </a:p>
        </p:txBody>
      </p:sp>
      <p:pic>
        <p:nvPicPr>
          <p:cNvPr id="7" name="Content Placeholder 6" descr="hyvee_1386094964_140.jpg"/>
          <p:cNvPicPr>
            <a:picLocks noGrp="1" noChangeAspect="1"/>
          </p:cNvPicPr>
          <p:nvPr>
            <p:ph sz="quarter" idx="1"/>
          </p:nvPr>
        </p:nvPicPr>
        <p:blipFill>
          <a:blip r:embed="rId2" cstate="print"/>
          <a:stretch>
            <a:fillRect/>
          </a:stretch>
        </p:blipFill>
        <p:spPr>
          <a:xfrm>
            <a:off x="1676400" y="2667000"/>
            <a:ext cx="1333500" cy="1333500"/>
          </a:xfrm>
        </p:spPr>
      </p:pic>
      <p:pic>
        <p:nvPicPr>
          <p:cNvPr id="10" name="Content Placeholder 9" descr="RSM Logo.png"/>
          <p:cNvPicPr>
            <a:picLocks noGrp="1" noChangeAspect="1"/>
          </p:cNvPicPr>
          <p:nvPr>
            <p:ph sz="quarter" idx="2"/>
          </p:nvPr>
        </p:nvPicPr>
        <p:blipFill>
          <a:blip r:embed="rId3" cstate="print"/>
          <a:stretch>
            <a:fillRect/>
          </a:stretch>
        </p:blipFill>
        <p:spPr>
          <a:xfrm>
            <a:off x="5562600" y="2819400"/>
            <a:ext cx="2636180" cy="1194760"/>
          </a:xfrm>
        </p:spPr>
      </p:pic>
      <p:sp>
        <p:nvSpPr>
          <p:cNvPr id="9" name="TextBox 8"/>
          <p:cNvSpPr txBox="1"/>
          <p:nvPr/>
        </p:nvSpPr>
        <p:spPr>
          <a:xfrm>
            <a:off x="228600" y="4114800"/>
            <a:ext cx="4419600" cy="1446550"/>
          </a:xfrm>
          <a:prstGeom prst="rect">
            <a:avLst/>
          </a:prstGeom>
          <a:noFill/>
        </p:spPr>
        <p:txBody>
          <a:bodyPr wrap="square" rtlCol="0">
            <a:spAutoFit/>
          </a:bodyPr>
          <a:lstStyle/>
          <a:p>
            <a:r>
              <a:rPr lang="en-US" sz="3200" i="1" dirty="0" smtClean="0"/>
              <a:t>Registered Dietitians </a:t>
            </a:r>
          </a:p>
          <a:p>
            <a:pPr>
              <a:buSzPct val="85000"/>
              <a:buFont typeface="Courier New" pitchFamily="49" charset="0"/>
              <a:buChar char="o"/>
            </a:pPr>
            <a:r>
              <a:rPr lang="en-US" sz="2800" b="1" dirty="0" smtClean="0"/>
              <a:t> Dawn </a:t>
            </a:r>
            <a:r>
              <a:rPr lang="en-US" sz="2800" b="1" dirty="0" err="1" smtClean="0"/>
              <a:t>Blocklinger</a:t>
            </a:r>
            <a:r>
              <a:rPr lang="en-US" sz="2800" b="1" dirty="0" smtClean="0"/>
              <a:t> RD, LDN</a:t>
            </a:r>
          </a:p>
          <a:p>
            <a:pPr>
              <a:buSzPct val="85000"/>
              <a:buFont typeface="Courier New" pitchFamily="49" charset="0"/>
              <a:buChar char="o"/>
            </a:pPr>
            <a:r>
              <a:rPr lang="en-US" sz="2800" b="1" dirty="0" smtClean="0"/>
              <a:t> Stefanie </a:t>
            </a:r>
            <a:r>
              <a:rPr lang="en-US" sz="2800" b="1" dirty="0" err="1" smtClean="0"/>
              <a:t>Djuric</a:t>
            </a:r>
            <a:r>
              <a:rPr lang="en-US" sz="2800" b="1" dirty="0" smtClean="0"/>
              <a:t> RD, LDN </a:t>
            </a:r>
            <a:endParaRPr lang="en-US" sz="2800" b="1" dirty="0"/>
          </a:p>
        </p:txBody>
      </p:sp>
      <p:sp>
        <p:nvSpPr>
          <p:cNvPr id="12" name="TextBox 11"/>
          <p:cNvSpPr txBox="1"/>
          <p:nvPr/>
        </p:nvSpPr>
        <p:spPr>
          <a:xfrm>
            <a:off x="4953000" y="4191000"/>
            <a:ext cx="3962400" cy="1508105"/>
          </a:xfrm>
          <a:prstGeom prst="rect">
            <a:avLst/>
          </a:prstGeom>
          <a:noFill/>
        </p:spPr>
        <p:txBody>
          <a:bodyPr wrap="square" rtlCol="0">
            <a:spAutoFit/>
          </a:bodyPr>
          <a:lstStyle/>
          <a:p>
            <a:r>
              <a:rPr lang="en-US" sz="3200" i="1" dirty="0" smtClean="0"/>
              <a:t>Licensed Massage  &amp; Bodywork Therapist</a:t>
            </a:r>
          </a:p>
          <a:p>
            <a:pPr>
              <a:buSzPct val="85000"/>
              <a:buFont typeface="Courier New" pitchFamily="49" charset="0"/>
              <a:buChar char="o"/>
            </a:pPr>
            <a:r>
              <a:rPr lang="en-US" sz="2800" b="1" dirty="0" smtClean="0"/>
              <a:t>MaryAnn Shelton LMBT</a:t>
            </a:r>
            <a:endParaRPr lang="en-US" sz="28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Impact “deep tissue” massage</a:t>
            </a:r>
            <a:endParaRPr lang="en-US" dirty="0"/>
          </a:p>
        </p:txBody>
      </p:sp>
      <p:sp>
        <p:nvSpPr>
          <p:cNvPr id="3" name="Content Placeholder 2"/>
          <p:cNvSpPr>
            <a:spLocks noGrp="1"/>
          </p:cNvSpPr>
          <p:nvPr>
            <p:ph sz="quarter" idx="1"/>
          </p:nvPr>
        </p:nvSpPr>
        <p:spPr>
          <a:xfrm>
            <a:off x="228600" y="1589566"/>
            <a:ext cx="4267200" cy="5039833"/>
          </a:xfrm>
        </p:spPr>
        <p:txBody>
          <a:bodyPr>
            <a:normAutofit fontScale="92500" lnSpcReduction="20000"/>
          </a:bodyPr>
          <a:lstStyle/>
          <a:p>
            <a:r>
              <a:rPr lang="en-US" dirty="0" smtClean="0"/>
              <a:t>My therapy design is unique to each person, &amp; treats the whole person.</a:t>
            </a:r>
          </a:p>
          <a:p>
            <a:r>
              <a:rPr lang="en-US" dirty="0" smtClean="0"/>
              <a:t>I think of myself as an </a:t>
            </a:r>
            <a:r>
              <a:rPr lang="en-US" b="1" i="1" dirty="0" smtClean="0"/>
              <a:t>“awareness coach”</a:t>
            </a:r>
          </a:p>
          <a:p>
            <a:pPr lvl="1"/>
            <a:r>
              <a:rPr lang="en-US" b="1" dirty="0" smtClean="0"/>
              <a:t>Effective change </a:t>
            </a:r>
            <a:r>
              <a:rPr lang="en-US" dirty="0" smtClean="0"/>
              <a:t>comes to the body when the body becomes </a:t>
            </a:r>
            <a:r>
              <a:rPr lang="en-US" b="1" dirty="0" smtClean="0"/>
              <a:t>aware</a:t>
            </a:r>
            <a:r>
              <a:rPr lang="en-US" dirty="0" smtClean="0"/>
              <a:t> of what it is </a:t>
            </a:r>
            <a:r>
              <a:rPr lang="en-US" b="1" dirty="0" smtClean="0"/>
              <a:t>doing to itself. </a:t>
            </a:r>
          </a:p>
          <a:p>
            <a:r>
              <a:rPr lang="en-US" b="1" dirty="0" smtClean="0"/>
              <a:t> </a:t>
            </a:r>
            <a:r>
              <a:rPr lang="en-US" sz="3100" b="1" dirty="0" smtClean="0"/>
              <a:t>(This increases the stimulus to the Central nervous System)- </a:t>
            </a:r>
          </a:p>
          <a:p>
            <a:pPr lvl="1"/>
            <a:r>
              <a:rPr lang="en-US" b="1" dirty="0" smtClean="0"/>
              <a:t>Which sends a signal that the body can respond to!</a:t>
            </a:r>
          </a:p>
        </p:txBody>
      </p:sp>
      <p:sp>
        <p:nvSpPr>
          <p:cNvPr id="4" name="Content Placeholder 3"/>
          <p:cNvSpPr>
            <a:spLocks noGrp="1"/>
          </p:cNvSpPr>
          <p:nvPr>
            <p:ph sz="quarter" idx="2"/>
          </p:nvPr>
        </p:nvSpPr>
        <p:spPr>
          <a:xfrm>
            <a:off x="4495800" y="1589566"/>
            <a:ext cx="4495799" cy="3973033"/>
          </a:xfrm>
        </p:spPr>
        <p:txBody>
          <a:bodyPr>
            <a:normAutofit fontScale="92500" lnSpcReduction="20000"/>
          </a:bodyPr>
          <a:lstStyle/>
          <a:p>
            <a:r>
              <a:rPr lang="en-US" dirty="0" smtClean="0"/>
              <a:t>Modalities that are </a:t>
            </a:r>
            <a:r>
              <a:rPr lang="en-US" b="1" dirty="0" smtClean="0"/>
              <a:t>Low Impact</a:t>
            </a:r>
            <a:r>
              <a:rPr lang="en-US" dirty="0" smtClean="0"/>
              <a:t>, yet </a:t>
            </a:r>
            <a:r>
              <a:rPr lang="en-US" b="1" dirty="0" smtClean="0"/>
              <a:t>highly effective</a:t>
            </a:r>
          </a:p>
          <a:p>
            <a:pPr lvl="1"/>
            <a:r>
              <a:rPr lang="en-US" dirty="0" smtClean="0"/>
              <a:t>Cupping</a:t>
            </a:r>
          </a:p>
          <a:p>
            <a:pPr lvl="1"/>
            <a:r>
              <a:rPr lang="en-US" dirty="0" smtClean="0"/>
              <a:t>PIR (post isometric relaxation)</a:t>
            </a:r>
          </a:p>
          <a:p>
            <a:pPr lvl="1"/>
            <a:r>
              <a:rPr lang="en-US" dirty="0" smtClean="0"/>
              <a:t>Swedish</a:t>
            </a:r>
          </a:p>
          <a:p>
            <a:pPr lvl="1"/>
            <a:r>
              <a:rPr lang="en-US" dirty="0" smtClean="0"/>
              <a:t>Aromatherapy</a:t>
            </a:r>
          </a:p>
          <a:p>
            <a:pPr lvl="1"/>
            <a:r>
              <a:rPr lang="en-US" dirty="0" err="1" smtClean="0"/>
              <a:t>Orthobionomy</a:t>
            </a:r>
            <a:r>
              <a:rPr lang="en-US" dirty="0" smtClean="0"/>
              <a:t> techniques</a:t>
            </a:r>
          </a:p>
          <a:p>
            <a:pPr lvl="1"/>
            <a:r>
              <a:rPr lang="en-US" dirty="0" smtClean="0"/>
              <a:t>Systematic Anatomy Trains Approach</a:t>
            </a:r>
          </a:p>
          <a:p>
            <a:pPr lvl="1"/>
            <a:r>
              <a:rPr lang="en-US" dirty="0" smtClean="0"/>
              <a:t>Shiatsu</a:t>
            </a:r>
          </a:p>
          <a:p>
            <a:pPr lvl="1"/>
            <a:endParaRPr lang="en-US" dirty="0" smtClean="0"/>
          </a:p>
          <a:p>
            <a:pPr lvl="1">
              <a:buNone/>
            </a:pPr>
            <a:endParaRPr lang="en-US" dirty="0"/>
          </a:p>
        </p:txBody>
      </p:sp>
      <p:sp>
        <p:nvSpPr>
          <p:cNvPr id="5" name="TextBox 4"/>
          <p:cNvSpPr txBox="1"/>
          <p:nvPr/>
        </p:nvSpPr>
        <p:spPr>
          <a:xfrm>
            <a:off x="4724400" y="5638800"/>
            <a:ext cx="4191000" cy="1015663"/>
          </a:xfrm>
          <a:prstGeom prst="rect">
            <a:avLst/>
          </a:prstGeom>
          <a:noFill/>
        </p:spPr>
        <p:txBody>
          <a:bodyPr wrap="square" rtlCol="0">
            <a:spAutoFit/>
          </a:bodyPr>
          <a:lstStyle/>
          <a:p>
            <a:r>
              <a:rPr lang="en-US" sz="2000" b="1" i="1" dirty="0" smtClean="0"/>
              <a:t>Maintaining a regular massage schedule actually increases the body’s natural mechanisms to relax faster on it’s own!! </a:t>
            </a:r>
            <a:endParaRPr lang="en-US" sz="2000" b="1"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Tensegrity</a:t>
            </a:r>
            <a:endParaRPr lang="en-US" dirty="0"/>
          </a:p>
        </p:txBody>
      </p:sp>
      <p:pic>
        <p:nvPicPr>
          <p:cNvPr id="7" name="Content Placeholder 6" descr="tesegrity.jpg"/>
          <p:cNvPicPr>
            <a:picLocks noGrp="1" noChangeAspect="1"/>
          </p:cNvPicPr>
          <p:nvPr>
            <p:ph sz="quarter" idx="2"/>
          </p:nvPr>
        </p:nvPicPr>
        <p:blipFill>
          <a:blip r:embed="rId2" cstate="print"/>
          <a:stretch>
            <a:fillRect/>
          </a:stretch>
        </p:blipFill>
        <p:spPr>
          <a:xfrm>
            <a:off x="838200" y="3733800"/>
            <a:ext cx="2667000" cy="2741676"/>
          </a:xfrm>
        </p:spPr>
      </p:pic>
      <p:pic>
        <p:nvPicPr>
          <p:cNvPr id="8" name="Content Placeholder 7" descr="anot trains.png"/>
          <p:cNvPicPr>
            <a:picLocks noGrp="1" noChangeAspect="1"/>
          </p:cNvPicPr>
          <p:nvPr>
            <p:ph sz="quarter" idx="4"/>
          </p:nvPr>
        </p:nvPicPr>
        <p:blipFill>
          <a:blip r:embed="rId3" cstate="print"/>
          <a:stretch>
            <a:fillRect/>
          </a:stretch>
        </p:blipFill>
        <p:spPr>
          <a:xfrm>
            <a:off x="5715000" y="2667000"/>
            <a:ext cx="2071243" cy="3581400"/>
          </a:xfrm>
        </p:spPr>
      </p:pic>
      <p:sp>
        <p:nvSpPr>
          <p:cNvPr id="5" name="Text Placeholder 4"/>
          <p:cNvSpPr>
            <a:spLocks noGrp="1"/>
          </p:cNvSpPr>
          <p:nvPr>
            <p:ph type="body" sz="quarter" idx="1"/>
          </p:nvPr>
        </p:nvSpPr>
        <p:spPr>
          <a:xfrm>
            <a:off x="228600" y="1752600"/>
            <a:ext cx="4267200" cy="1828800"/>
          </a:xfrm>
        </p:spPr>
        <p:txBody>
          <a:bodyPr>
            <a:normAutofit/>
          </a:bodyPr>
          <a:lstStyle/>
          <a:p>
            <a:r>
              <a:rPr lang="en-US" sz="3200" dirty="0" smtClean="0"/>
              <a:t>-</a:t>
            </a:r>
            <a:r>
              <a:rPr lang="en-US" sz="3200" i="1" dirty="0" smtClean="0"/>
              <a:t> Strain distribution </a:t>
            </a:r>
            <a:endParaRPr lang="en-US" sz="2400" i="1" dirty="0" smtClean="0"/>
          </a:p>
          <a:p>
            <a:r>
              <a:rPr lang="en-US" sz="2400" dirty="0" smtClean="0"/>
              <a:t>And the </a:t>
            </a:r>
            <a:r>
              <a:rPr lang="en-US" sz="2400" dirty="0" err="1" smtClean="0"/>
              <a:t>Fascial</a:t>
            </a:r>
            <a:r>
              <a:rPr lang="en-US" sz="2400" dirty="0" smtClean="0"/>
              <a:t> Release Technique</a:t>
            </a:r>
          </a:p>
        </p:txBody>
      </p:sp>
      <p:sp>
        <p:nvSpPr>
          <p:cNvPr id="6" name="Text Placeholder 5"/>
          <p:cNvSpPr>
            <a:spLocks noGrp="1"/>
          </p:cNvSpPr>
          <p:nvPr>
            <p:ph type="body" sz="quarter" idx="3"/>
          </p:nvPr>
        </p:nvSpPr>
        <p:spPr>
          <a:xfrm>
            <a:off x="4800600" y="1752600"/>
            <a:ext cx="3886200" cy="914400"/>
          </a:xfrm>
        </p:spPr>
        <p:txBody>
          <a:bodyPr>
            <a:normAutofit/>
          </a:bodyPr>
          <a:lstStyle/>
          <a:p>
            <a:r>
              <a:rPr lang="en-US" b="0" dirty="0" smtClean="0"/>
              <a:t>Anatomy Trains- </a:t>
            </a:r>
            <a:r>
              <a:rPr lang="en-US" dirty="0" smtClean="0"/>
              <a:t>Muscles working together to get to an end-goal</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990600"/>
            <a:ext cx="8077200" cy="5105400"/>
          </a:xfrm>
        </p:spPr>
        <p:txBody>
          <a:bodyPr>
            <a:noAutofit/>
          </a:bodyPr>
          <a:lstStyle/>
          <a:p>
            <a:r>
              <a:rPr lang="en-US" sz="8800" dirty="0" smtClean="0"/>
              <a:t>Thank YOU!!!</a:t>
            </a:r>
            <a:endParaRPr lang="en-US" sz="8800" dirty="0"/>
          </a:p>
        </p:txBody>
      </p:sp>
      <p:sp>
        <p:nvSpPr>
          <p:cNvPr id="7" name="TextBox 6"/>
          <p:cNvSpPr txBox="1"/>
          <p:nvPr/>
        </p:nvSpPr>
        <p:spPr>
          <a:xfrm>
            <a:off x="152400" y="457200"/>
            <a:ext cx="8839200" cy="4339650"/>
          </a:xfrm>
          <a:prstGeom prst="rect">
            <a:avLst/>
          </a:prstGeom>
          <a:noFill/>
        </p:spPr>
        <p:txBody>
          <a:bodyPr wrap="square" rtlCol="0">
            <a:spAutoFit/>
          </a:bodyPr>
          <a:lstStyle/>
          <a:p>
            <a:pPr algn="ctr"/>
            <a:r>
              <a:rPr lang="en-US" sz="2400" dirty="0" smtClean="0"/>
              <a:t>Please </a:t>
            </a:r>
            <a:r>
              <a:rPr lang="en-US" sz="2400" b="1" dirty="0" smtClean="0"/>
              <a:t>take a copy </a:t>
            </a:r>
            <a:r>
              <a:rPr lang="en-US" sz="2400" dirty="0" smtClean="0"/>
              <a:t>of the smoothie recipes you tasted this evening!</a:t>
            </a:r>
          </a:p>
          <a:p>
            <a:pPr algn="ctr"/>
            <a:endParaRPr lang="en-US" sz="2400" dirty="0" smtClean="0"/>
          </a:p>
          <a:p>
            <a:pPr algn="ctr"/>
            <a:r>
              <a:rPr lang="en-US" sz="2400" dirty="0" smtClean="0"/>
              <a:t>I hope all of you reach out to the resources you were introduced to this evening!</a:t>
            </a:r>
            <a:endParaRPr lang="en-US" sz="2800" dirty="0" smtClean="0"/>
          </a:p>
          <a:p>
            <a:pPr algn="ctr"/>
            <a:r>
              <a:rPr lang="en-US" sz="2400" i="1" dirty="0" smtClean="0"/>
              <a:t>There is also additional information on Massage therapy for different needs as well as the different modalities that I offer and literature on essential oils, which enhances my work.  </a:t>
            </a:r>
          </a:p>
          <a:p>
            <a:pPr algn="ctr"/>
            <a:endParaRPr lang="en-US" sz="2400" dirty="0" smtClean="0"/>
          </a:p>
          <a:p>
            <a:pPr algn="ctr"/>
            <a:r>
              <a:rPr lang="en-US" sz="2800" dirty="0" smtClean="0"/>
              <a:t>Tomorrow evening @ the Chateau Hotel &amp; Conference Center (4-8 pm) I am hosting an essential oils make-n-take and gift certificate pick-up!</a:t>
            </a:r>
            <a:endParaRPr lang="en-US" sz="2800" dirty="0"/>
          </a:p>
        </p:txBody>
      </p:sp>
      <p:pic>
        <p:nvPicPr>
          <p:cNvPr id="9" name="Picture 8" descr="RSM Logo.png"/>
          <p:cNvPicPr>
            <a:picLocks noChangeAspect="1"/>
          </p:cNvPicPr>
          <p:nvPr/>
        </p:nvPicPr>
        <p:blipFill>
          <a:blip r:embed="rId2" cstate="print"/>
          <a:stretch>
            <a:fillRect/>
          </a:stretch>
        </p:blipFill>
        <p:spPr>
          <a:xfrm>
            <a:off x="7543800" y="6096000"/>
            <a:ext cx="1524000" cy="6907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52400" y="2819400"/>
            <a:ext cx="8991600" cy="3810000"/>
          </a:xfrm>
        </p:spPr>
        <p:txBody>
          <a:bodyPr>
            <a:normAutofit fontScale="92500"/>
          </a:bodyPr>
          <a:lstStyle/>
          <a:p>
            <a:r>
              <a:rPr lang="en-US" b="1" dirty="0" smtClean="0"/>
              <a:t> Cherry Berry Smoothie </a:t>
            </a:r>
            <a:r>
              <a:rPr lang="en-US" sz="1600" dirty="0" smtClean="0"/>
              <a:t>- Designed to reduce </a:t>
            </a:r>
            <a:r>
              <a:rPr lang="en-US" sz="1800" b="1" i="1" dirty="0" smtClean="0"/>
              <a:t>inflammation</a:t>
            </a:r>
            <a:r>
              <a:rPr lang="en-US" sz="1800" i="1" dirty="0" smtClean="0"/>
              <a:t> </a:t>
            </a:r>
            <a:r>
              <a:rPr lang="en-US" sz="1600" dirty="0" smtClean="0"/>
              <a:t>and support </a:t>
            </a:r>
            <a:r>
              <a:rPr lang="en-US" sz="1800" b="1" i="1" dirty="0" smtClean="0"/>
              <a:t>healthy sleep</a:t>
            </a:r>
          </a:p>
          <a:p>
            <a:r>
              <a:rPr lang="en-US" sz="1800" b="1" i="1" dirty="0" smtClean="0"/>
              <a:t>			        - Massage &amp; Inflammation: </a:t>
            </a:r>
            <a:r>
              <a:rPr lang="en-US" sz="1800" dirty="0" smtClean="0"/>
              <a:t>chronic pain, &amp; joint health</a:t>
            </a:r>
            <a:r>
              <a:rPr lang="en-US" sz="1800" i="1" dirty="0" smtClean="0"/>
              <a:t>	</a:t>
            </a:r>
            <a:endParaRPr lang="en-US" sz="1800" dirty="0" smtClean="0"/>
          </a:p>
          <a:p>
            <a:r>
              <a:rPr lang="en-US" sz="1800" b="1" dirty="0" smtClean="0"/>
              <a:t>  </a:t>
            </a:r>
            <a:r>
              <a:rPr lang="en-US" b="1" dirty="0" smtClean="0"/>
              <a:t>Super Green-  </a:t>
            </a:r>
            <a:r>
              <a:rPr lang="en-US" sz="1600" dirty="0" smtClean="0"/>
              <a:t>-Designed to enhance </a:t>
            </a:r>
            <a:r>
              <a:rPr lang="en-US" sz="1800" b="1" i="1" dirty="0" smtClean="0"/>
              <a:t>digestion</a:t>
            </a:r>
            <a:r>
              <a:rPr lang="en-US" sz="1800" dirty="0" smtClean="0"/>
              <a:t> </a:t>
            </a:r>
            <a:r>
              <a:rPr lang="en-US" sz="1600" dirty="0" smtClean="0"/>
              <a:t>and liver function</a:t>
            </a:r>
          </a:p>
          <a:p>
            <a:r>
              <a:rPr lang="en-US" sz="1600" dirty="0" smtClean="0"/>
              <a:t>		    - </a:t>
            </a:r>
            <a:r>
              <a:rPr lang="en-US" sz="1600" b="1" i="1" dirty="0" smtClean="0"/>
              <a:t>Anxiety</a:t>
            </a:r>
            <a:r>
              <a:rPr lang="en-US" sz="1600" dirty="0" smtClean="0"/>
              <a:t> &amp; depression (a forgotten link in overall </a:t>
            </a:r>
            <a:r>
              <a:rPr lang="en-US" sz="1600" b="1" i="1" dirty="0" smtClean="0"/>
              <a:t>gut health</a:t>
            </a:r>
            <a:r>
              <a:rPr lang="en-US" sz="1600" dirty="0" smtClean="0"/>
              <a:t>)- How can massage help? </a:t>
            </a:r>
          </a:p>
          <a:p>
            <a:r>
              <a:rPr lang="en-US" b="1" dirty="0" smtClean="0"/>
              <a:t> PB &amp; Chocolate Banana Cream Smoothie-</a:t>
            </a:r>
          </a:p>
          <a:p>
            <a:r>
              <a:rPr lang="en-US" sz="1800" dirty="0" smtClean="0"/>
              <a:t>		  </a:t>
            </a:r>
            <a:r>
              <a:rPr lang="en-US" sz="1600" dirty="0" smtClean="0"/>
              <a:t>- This creamy smoothie is designed to be your </a:t>
            </a:r>
            <a:r>
              <a:rPr lang="en-US" sz="1600" b="1" i="1" dirty="0" smtClean="0"/>
              <a:t>highest protein </a:t>
            </a:r>
            <a:r>
              <a:rPr lang="en-US" sz="1600" dirty="0" smtClean="0"/>
              <a:t>smoothie</a:t>
            </a:r>
          </a:p>
          <a:p>
            <a:r>
              <a:rPr lang="en-US" sz="1800" dirty="0" smtClean="0"/>
              <a:t>		  - Maintaining healthy circulation , fascia, &amp; flexibility, what are trigger points?</a:t>
            </a:r>
          </a:p>
          <a:p>
            <a:r>
              <a:rPr lang="en-US" b="1" dirty="0" smtClean="0"/>
              <a:t>      Health benefits of Incorporating Greens</a:t>
            </a:r>
          </a:p>
          <a:p>
            <a:r>
              <a:rPr lang="en-US" b="1" dirty="0" smtClean="0"/>
              <a:t>      Types of Massage &amp; Bodywork</a:t>
            </a:r>
          </a:p>
          <a:p>
            <a:endParaRPr lang="en-US" sz="1800" dirty="0" smtClean="0"/>
          </a:p>
          <a:p>
            <a:endParaRPr lang="en-US" dirty="0"/>
          </a:p>
        </p:txBody>
      </p:sp>
      <p:sp>
        <p:nvSpPr>
          <p:cNvPr id="5" name="Title 4"/>
          <p:cNvSpPr>
            <a:spLocks noGrp="1"/>
          </p:cNvSpPr>
          <p:nvPr>
            <p:ph type="title"/>
          </p:nvPr>
        </p:nvSpPr>
        <p:spPr/>
        <p:txBody>
          <a:bodyPr/>
          <a:lstStyle/>
          <a:p>
            <a:r>
              <a:rPr lang="en-US" dirty="0" smtClean="0"/>
              <a:t>Preview: Featured Smoothies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i="1" dirty="0" smtClean="0"/>
              <a:t>Ingredients</a:t>
            </a:r>
            <a:endParaRPr lang="en-US" i="1" dirty="0"/>
          </a:p>
        </p:txBody>
      </p:sp>
      <p:sp>
        <p:nvSpPr>
          <p:cNvPr id="5" name="Content Placeholder 4"/>
          <p:cNvSpPr>
            <a:spLocks noGrp="1"/>
          </p:cNvSpPr>
          <p:nvPr>
            <p:ph sz="quarter" idx="1"/>
          </p:nvPr>
        </p:nvSpPr>
        <p:spPr>
          <a:xfrm>
            <a:off x="612648" y="1600200"/>
            <a:ext cx="8153400" cy="5029200"/>
          </a:xfrm>
        </p:spPr>
        <p:txBody>
          <a:bodyPr>
            <a:normAutofit/>
          </a:bodyPr>
          <a:lstStyle/>
          <a:p>
            <a:pPr>
              <a:buNone/>
            </a:pPr>
            <a:r>
              <a:rPr lang="en-US" sz="3000" b="1" dirty="0" smtClean="0"/>
              <a:t>Every smoothie is designed with a combo of:</a:t>
            </a:r>
          </a:p>
          <a:p>
            <a:r>
              <a:rPr lang="en-US" i="1" dirty="0" smtClean="0"/>
              <a:t> Carbohydrates </a:t>
            </a:r>
          </a:p>
          <a:p>
            <a:r>
              <a:rPr lang="en-US" i="1" dirty="0" smtClean="0"/>
              <a:t>Proteins </a:t>
            </a:r>
          </a:p>
          <a:p>
            <a:r>
              <a:rPr lang="en-US" i="1" dirty="0" smtClean="0"/>
              <a:t>and Fats </a:t>
            </a:r>
            <a:r>
              <a:rPr lang="en-US" dirty="0" smtClean="0"/>
              <a:t>to stabilize your blood sugar while providing a variety of nutrients to enhance your overall health!</a:t>
            </a:r>
          </a:p>
          <a:p>
            <a:r>
              <a:rPr lang="en-US" i="1" dirty="0" smtClean="0"/>
              <a:t>Do not be afraid of the higher healthy fat content </a:t>
            </a:r>
            <a:r>
              <a:rPr lang="en-US" dirty="0" smtClean="0"/>
              <a:t>(we benefit from healthy fats and they help us to feel satisfied)</a:t>
            </a:r>
          </a:p>
          <a:p>
            <a:r>
              <a:rPr lang="en-US" b="1" i="1" dirty="0" smtClean="0"/>
              <a:t>All smoothies are gluten-free &amp; dairy-free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Cherry Berry</a:t>
            </a:r>
            <a:endParaRPr lang="en-US" dirty="0"/>
          </a:p>
        </p:txBody>
      </p:sp>
      <p:sp>
        <p:nvSpPr>
          <p:cNvPr id="3" name="Content Placeholder 2"/>
          <p:cNvSpPr>
            <a:spLocks noGrp="1"/>
          </p:cNvSpPr>
          <p:nvPr>
            <p:ph sz="quarter" idx="1"/>
          </p:nvPr>
        </p:nvSpPr>
        <p:spPr>
          <a:xfrm>
            <a:off x="533400" y="1600200"/>
            <a:ext cx="8610600" cy="5029200"/>
          </a:xfrm>
        </p:spPr>
        <p:txBody>
          <a:bodyPr>
            <a:normAutofit/>
          </a:bodyPr>
          <a:lstStyle/>
          <a:p>
            <a:r>
              <a:rPr lang="en-US" sz="2800" i="1" dirty="0" smtClean="0"/>
              <a:t>Designed to reduce </a:t>
            </a:r>
            <a:r>
              <a:rPr lang="en-US" sz="2800" b="1" i="1" dirty="0" smtClean="0"/>
              <a:t>inflammation </a:t>
            </a:r>
            <a:r>
              <a:rPr lang="en-US" sz="2800" i="1" dirty="0" smtClean="0"/>
              <a:t>&amp; support healthy sleep</a:t>
            </a:r>
          </a:p>
          <a:p>
            <a:pPr>
              <a:buNone/>
            </a:pPr>
            <a:endParaRPr lang="en-US" sz="2600" i="1" dirty="0" smtClean="0"/>
          </a:p>
          <a:p>
            <a:pPr>
              <a:buNone/>
            </a:pPr>
            <a:r>
              <a:rPr lang="en-US" sz="2600" i="1" dirty="0" smtClean="0"/>
              <a:t>	</a:t>
            </a:r>
            <a:r>
              <a:rPr lang="en-US" sz="2600" b="1" i="1" dirty="0" smtClean="0"/>
              <a:t>Tart cherry juice- </a:t>
            </a:r>
            <a:r>
              <a:rPr lang="en-US" sz="2400" i="1" dirty="0" smtClean="0"/>
              <a:t>anti-inflammatory superpowers help reduce post-exercise soreness</a:t>
            </a:r>
          </a:p>
          <a:p>
            <a:pPr>
              <a:buNone/>
            </a:pPr>
            <a:r>
              <a:rPr lang="en-US" sz="2400" i="1" dirty="0" smtClean="0"/>
              <a:t>	</a:t>
            </a:r>
            <a:r>
              <a:rPr lang="en-US" sz="2600" b="1" i="1" dirty="0" smtClean="0"/>
              <a:t>Wild blueberries- </a:t>
            </a:r>
            <a:r>
              <a:rPr lang="en-US" sz="2400" i="1" dirty="0" smtClean="0"/>
              <a:t>anti-aging power of anti-oxidants, protect against inflammation, thought to be a leading cause in brain aging </a:t>
            </a:r>
          </a:p>
          <a:p>
            <a:pPr>
              <a:buNone/>
            </a:pPr>
            <a:r>
              <a:rPr lang="en-US" sz="2600" b="1" i="1" dirty="0" smtClean="0"/>
              <a:t>	</a:t>
            </a:r>
            <a:r>
              <a:rPr lang="en-US" sz="2600" b="1" i="1" dirty="0" err="1" smtClean="0"/>
              <a:t>Chia</a:t>
            </a:r>
            <a:r>
              <a:rPr lang="en-US" sz="2600" b="1" i="1" dirty="0" smtClean="0"/>
              <a:t> seed-</a:t>
            </a:r>
            <a:r>
              <a:rPr lang="en-US" sz="2400" i="1" dirty="0" smtClean="0"/>
              <a:t>plant source of omega-3 fatty acids known to decrease cholesterol and control blood sugar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Massage &amp; </a:t>
            </a:r>
            <a:r>
              <a:rPr lang="en-US" i="1" dirty="0" smtClean="0"/>
              <a:t>Inflammation</a:t>
            </a:r>
            <a:endParaRPr lang="en-US" i="1" dirty="0"/>
          </a:p>
        </p:txBody>
      </p:sp>
      <p:sp>
        <p:nvSpPr>
          <p:cNvPr id="5" name="Content Placeholder 4"/>
          <p:cNvSpPr>
            <a:spLocks noGrp="1"/>
          </p:cNvSpPr>
          <p:nvPr>
            <p:ph sz="quarter" idx="1"/>
          </p:nvPr>
        </p:nvSpPr>
        <p:spPr>
          <a:xfrm>
            <a:off x="4724400" y="1600200"/>
            <a:ext cx="3886200" cy="4572000"/>
          </a:xfrm>
        </p:spPr>
        <p:txBody>
          <a:bodyPr>
            <a:normAutofit/>
          </a:bodyPr>
          <a:lstStyle/>
          <a:p>
            <a:pPr>
              <a:buNone/>
            </a:pPr>
            <a:endParaRPr lang="en-US" sz="2100" dirty="0" smtClean="0"/>
          </a:p>
          <a:p>
            <a:endParaRPr lang="en-US" sz="2100" dirty="0" smtClean="0"/>
          </a:p>
          <a:p>
            <a:endParaRPr lang="en-US" sz="2100" dirty="0"/>
          </a:p>
        </p:txBody>
      </p:sp>
      <p:sp>
        <p:nvSpPr>
          <p:cNvPr id="6" name="Content Placeholder 5"/>
          <p:cNvSpPr>
            <a:spLocks noGrp="1"/>
          </p:cNvSpPr>
          <p:nvPr>
            <p:ph sz="quarter" idx="2"/>
          </p:nvPr>
        </p:nvSpPr>
        <p:spPr>
          <a:xfrm>
            <a:off x="4648200" y="1600200"/>
            <a:ext cx="4311501" cy="5116033"/>
          </a:xfrm>
        </p:spPr>
        <p:txBody>
          <a:bodyPr>
            <a:normAutofit/>
          </a:bodyPr>
          <a:lstStyle/>
          <a:p>
            <a:endParaRPr lang="en-US" sz="2400" dirty="0" smtClean="0"/>
          </a:p>
          <a:p>
            <a:r>
              <a:rPr lang="en-US" sz="2400" dirty="0" smtClean="0"/>
              <a:t>Inflammation can be positive or negative to our level of homeostasis or “balance”</a:t>
            </a:r>
          </a:p>
          <a:p>
            <a:r>
              <a:rPr lang="en-US" sz="2400" dirty="0" smtClean="0"/>
              <a:t>The inflammatory response is a normal mechanism that usually speeds recovery from illness or injury. </a:t>
            </a:r>
          </a:p>
          <a:p>
            <a:r>
              <a:rPr lang="en-US" sz="2400" dirty="0" smtClean="0"/>
              <a:t>We need a certain amount of healthy inflammation at injury sites…. For the influx of fresh blood and nutrients. </a:t>
            </a:r>
          </a:p>
          <a:p>
            <a:endParaRPr lang="en-US" sz="2400" dirty="0" smtClean="0"/>
          </a:p>
          <a:p>
            <a:endParaRPr lang="en-US" sz="2400" dirty="0" smtClean="0"/>
          </a:p>
          <a:p>
            <a:endParaRPr lang="en-US" sz="2400" dirty="0" smtClean="0"/>
          </a:p>
        </p:txBody>
      </p:sp>
      <p:pic>
        <p:nvPicPr>
          <p:cNvPr id="7" name="Picture 6" descr="inflammation.jpg"/>
          <p:cNvPicPr>
            <a:picLocks noChangeAspect="1"/>
          </p:cNvPicPr>
          <p:nvPr/>
        </p:nvPicPr>
        <p:blipFill>
          <a:blip r:embed="rId2" cstate="print"/>
          <a:stretch>
            <a:fillRect/>
          </a:stretch>
        </p:blipFill>
        <p:spPr>
          <a:xfrm>
            <a:off x="685800" y="1905000"/>
            <a:ext cx="3835400" cy="3987800"/>
          </a:xfrm>
          <a:prstGeom prst="rect">
            <a:avLst/>
          </a:prstGeom>
          <a:ln w="12700">
            <a:solidFill>
              <a:srgbClr val="92D050"/>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Massage &amp; Inflammation </a:t>
            </a:r>
            <a:r>
              <a:rPr lang="en-US" sz="2400" dirty="0" smtClean="0"/>
              <a:t>(cont.)</a:t>
            </a:r>
            <a:endParaRPr lang="en-US" sz="2400" dirty="0"/>
          </a:p>
        </p:txBody>
      </p:sp>
      <p:sp>
        <p:nvSpPr>
          <p:cNvPr id="3" name="Content Placeholder 2"/>
          <p:cNvSpPr>
            <a:spLocks noGrp="1"/>
          </p:cNvSpPr>
          <p:nvPr>
            <p:ph sz="quarter" idx="1"/>
          </p:nvPr>
        </p:nvSpPr>
        <p:spPr>
          <a:xfrm>
            <a:off x="4876800" y="2133600"/>
            <a:ext cx="3886200" cy="4572000"/>
          </a:xfrm>
        </p:spPr>
        <p:txBody>
          <a:bodyPr>
            <a:normAutofit/>
          </a:bodyPr>
          <a:lstStyle/>
          <a:p>
            <a:endParaRPr lang="en-US" sz="3200" dirty="0" smtClean="0"/>
          </a:p>
          <a:p>
            <a:pPr>
              <a:buNone/>
            </a:pPr>
            <a:endParaRPr lang="en-US" sz="3200" dirty="0" smtClean="0"/>
          </a:p>
          <a:p>
            <a:endParaRPr lang="en-US" dirty="0"/>
          </a:p>
        </p:txBody>
      </p:sp>
      <p:sp>
        <p:nvSpPr>
          <p:cNvPr id="4" name="Content Placeholder 3"/>
          <p:cNvSpPr>
            <a:spLocks noGrp="1"/>
          </p:cNvSpPr>
          <p:nvPr>
            <p:ph sz="quarter" idx="2"/>
          </p:nvPr>
        </p:nvSpPr>
        <p:spPr>
          <a:xfrm>
            <a:off x="304800" y="1828800"/>
            <a:ext cx="8610600" cy="2971800"/>
          </a:xfrm>
        </p:spPr>
        <p:txBody>
          <a:bodyPr>
            <a:normAutofit/>
          </a:bodyPr>
          <a:lstStyle/>
          <a:p>
            <a:r>
              <a:rPr lang="en-US" dirty="0" smtClean="0"/>
              <a:t>Disease or “</a:t>
            </a:r>
            <a:r>
              <a:rPr lang="en-US" dirty="0" err="1" smtClean="0"/>
              <a:t>dis</a:t>
            </a:r>
            <a:r>
              <a:rPr lang="en-US" dirty="0" smtClean="0"/>
              <a:t>-ease” when the body is not at ease</a:t>
            </a:r>
          </a:p>
          <a:p>
            <a:r>
              <a:rPr lang="en-US" sz="2800" dirty="0" smtClean="0"/>
              <a:t>ROM massage -Stimulates the production of synovial fluid in joints = Increased joint health</a:t>
            </a:r>
          </a:p>
          <a:p>
            <a:r>
              <a:rPr lang="en-US" sz="2800" dirty="0" smtClean="0"/>
              <a:t>Massage also stimulates mitochondria (the tiny powerhouses inside cells that convert glucose into energy essential for optimal cell function &amp; repair)</a:t>
            </a:r>
          </a:p>
          <a:p>
            <a:endParaRPr lang="en-US" sz="2800" dirty="0" smtClean="0"/>
          </a:p>
          <a:p>
            <a:endParaRPr lang="en-US" dirty="0"/>
          </a:p>
        </p:txBody>
      </p:sp>
      <p:pic>
        <p:nvPicPr>
          <p:cNvPr id="5" name="Picture 4" descr="LURE-Massage-Cups.png"/>
          <p:cNvPicPr>
            <a:picLocks noChangeAspect="1"/>
          </p:cNvPicPr>
          <p:nvPr/>
        </p:nvPicPr>
        <p:blipFill>
          <a:blip r:embed="rId3" cstate="print"/>
          <a:srcRect t="76666" r="33333" b="6667"/>
          <a:stretch>
            <a:fillRect/>
          </a:stretch>
        </p:blipFill>
        <p:spPr>
          <a:xfrm>
            <a:off x="1371600" y="5029200"/>
            <a:ext cx="6400800" cy="1600200"/>
          </a:xfrm>
          <a:prstGeom prst="rect">
            <a:avLst/>
          </a:prstGeom>
          <a:ln w="57150">
            <a:solidFill>
              <a:srgbClr val="92D050"/>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153400" cy="1219200"/>
          </a:xfrm>
        </p:spPr>
        <p:txBody>
          <a:bodyPr>
            <a:normAutofit fontScale="90000"/>
          </a:bodyPr>
          <a:lstStyle/>
          <a:p>
            <a:pPr algn="ctr"/>
            <a:r>
              <a:rPr lang="en-US" dirty="0" smtClean="0"/>
              <a:t>How does Massage assist in </a:t>
            </a:r>
            <a:br>
              <a:rPr lang="en-US" dirty="0" smtClean="0"/>
            </a:br>
            <a:r>
              <a:rPr lang="en-US" i="1" dirty="0" smtClean="0"/>
              <a:t>obtaining deep sleep &amp; relaxation? </a:t>
            </a: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sz="quarter" idx="1"/>
          </p:nvPr>
        </p:nvSpPr>
        <p:spPr>
          <a:xfrm>
            <a:off x="381000" y="1589566"/>
            <a:ext cx="4343400" cy="5039833"/>
          </a:xfrm>
        </p:spPr>
        <p:txBody>
          <a:bodyPr>
            <a:normAutofit fontScale="85000" lnSpcReduction="20000"/>
          </a:bodyPr>
          <a:lstStyle/>
          <a:p>
            <a:r>
              <a:rPr lang="en-US" sz="3100" dirty="0" smtClean="0"/>
              <a:t>Massage causes a decrease in </a:t>
            </a:r>
            <a:r>
              <a:rPr lang="en-US" sz="3100" b="1" dirty="0" err="1" smtClean="0"/>
              <a:t>Cortisol</a:t>
            </a:r>
            <a:r>
              <a:rPr lang="en-US" sz="3100" b="1" dirty="0" smtClean="0"/>
              <a:t> </a:t>
            </a:r>
            <a:r>
              <a:rPr lang="en-US" sz="3100" dirty="0" smtClean="0"/>
              <a:t>levels (usually indicative of stress)</a:t>
            </a:r>
          </a:p>
          <a:p>
            <a:r>
              <a:rPr lang="en-US" sz="3100" dirty="0" smtClean="0"/>
              <a:t>an Increase of </a:t>
            </a:r>
            <a:r>
              <a:rPr lang="en-US" sz="3100" b="1" dirty="0" smtClean="0"/>
              <a:t>Serotonin/</a:t>
            </a:r>
            <a:r>
              <a:rPr lang="en-US" sz="3100" b="1" dirty="0" err="1" smtClean="0"/>
              <a:t>Oxytocin</a:t>
            </a:r>
            <a:r>
              <a:rPr lang="en-US" sz="3100" b="1" dirty="0" smtClean="0"/>
              <a:t> </a:t>
            </a:r>
          </a:p>
          <a:p>
            <a:r>
              <a:rPr lang="en-US" sz="3100" dirty="0" smtClean="0"/>
              <a:t>(which balances sleep &amp; mood,  reduces anxiety &amp; aggression)</a:t>
            </a:r>
          </a:p>
          <a:p>
            <a:r>
              <a:rPr lang="en-US" sz="3100" dirty="0" smtClean="0"/>
              <a:t> Massage also increases Dopamine another one of our “feel-good” hormones involved in regulating emotion, mood, and motor control </a:t>
            </a:r>
          </a:p>
          <a:p>
            <a:endParaRPr lang="en-US" dirty="0"/>
          </a:p>
        </p:txBody>
      </p:sp>
      <p:sp>
        <p:nvSpPr>
          <p:cNvPr id="4" name="Content Placeholder 3"/>
          <p:cNvSpPr>
            <a:spLocks noGrp="1"/>
          </p:cNvSpPr>
          <p:nvPr>
            <p:ph sz="quarter" idx="2"/>
          </p:nvPr>
        </p:nvSpPr>
        <p:spPr/>
        <p:txBody>
          <a:bodyPr>
            <a:normAutofit fontScale="85000" lnSpcReduction="20000"/>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Super Green</a:t>
            </a:r>
            <a:endParaRPr lang="en-US" dirty="0"/>
          </a:p>
        </p:txBody>
      </p:sp>
      <p:sp>
        <p:nvSpPr>
          <p:cNvPr id="3" name="Content Placeholder 2"/>
          <p:cNvSpPr>
            <a:spLocks noGrp="1"/>
          </p:cNvSpPr>
          <p:nvPr>
            <p:ph sz="quarter" idx="1"/>
          </p:nvPr>
        </p:nvSpPr>
        <p:spPr>
          <a:xfrm>
            <a:off x="4343400" y="1676400"/>
            <a:ext cx="4648200" cy="5181600"/>
          </a:xfrm>
        </p:spPr>
        <p:txBody>
          <a:bodyPr>
            <a:normAutofit fontScale="70000" lnSpcReduction="20000"/>
          </a:bodyPr>
          <a:lstStyle/>
          <a:p>
            <a:r>
              <a:rPr lang="en-US" sz="3000" b="1" dirty="0" smtClean="0"/>
              <a:t>Wheatgrass-</a:t>
            </a:r>
            <a:r>
              <a:rPr lang="en-US" sz="3000" dirty="0" smtClean="0"/>
              <a:t> Improves the digestive system</a:t>
            </a:r>
          </a:p>
          <a:p>
            <a:r>
              <a:rPr lang="en-US" sz="3000" b="1" dirty="0" err="1" smtClean="0"/>
              <a:t>Spirulina</a:t>
            </a:r>
            <a:r>
              <a:rPr lang="en-US" sz="3000" b="1" dirty="0" smtClean="0"/>
              <a:t> Powder- </a:t>
            </a:r>
            <a:r>
              <a:rPr lang="en-US" sz="3000" dirty="0" smtClean="0"/>
              <a:t>considered one of the world’s most nutritious foods because of it’s B vitamins and antioxidant properties to prevent against oxidative damage.</a:t>
            </a:r>
          </a:p>
          <a:p>
            <a:r>
              <a:rPr lang="en-US" sz="3000" b="1" dirty="0" smtClean="0"/>
              <a:t>Hemp Protein powder- </a:t>
            </a:r>
            <a:r>
              <a:rPr lang="en-US" sz="3000" dirty="0" smtClean="0"/>
              <a:t>contains all 21 amino acids making it an excellent source of protein.</a:t>
            </a:r>
          </a:p>
          <a:p>
            <a:r>
              <a:rPr lang="en-US" sz="3000" b="1" dirty="0" err="1" smtClean="0"/>
              <a:t>Maca</a:t>
            </a:r>
            <a:r>
              <a:rPr lang="en-US" sz="3000" b="1" dirty="0" smtClean="0"/>
              <a:t> root powder- </a:t>
            </a:r>
            <a:r>
              <a:rPr lang="en-US" sz="3000" dirty="0" smtClean="0"/>
              <a:t>rich in vitamins, minerals, essential fatty acids which naturally support energy levels.</a:t>
            </a:r>
          </a:p>
          <a:p>
            <a:r>
              <a:rPr lang="en-US" sz="3000" b="1" dirty="0" err="1" smtClean="0"/>
              <a:t>Tumeric</a:t>
            </a:r>
            <a:r>
              <a:rPr lang="en-US" sz="3000" b="1" dirty="0" smtClean="0"/>
              <a:t> root powder and ginger root Powder- </a:t>
            </a:r>
            <a:r>
              <a:rPr lang="en-US" sz="3000" dirty="0" smtClean="0"/>
              <a:t>powerful anti-inflammatory and antioxidant properties.</a:t>
            </a:r>
          </a:p>
          <a:p>
            <a:endParaRPr lang="en-US" dirty="0"/>
          </a:p>
        </p:txBody>
      </p:sp>
      <p:sp>
        <p:nvSpPr>
          <p:cNvPr id="4" name="Content Placeholder 3"/>
          <p:cNvSpPr>
            <a:spLocks noGrp="1"/>
          </p:cNvSpPr>
          <p:nvPr>
            <p:ph sz="quarter" idx="2"/>
          </p:nvPr>
        </p:nvSpPr>
        <p:spPr>
          <a:xfrm>
            <a:off x="0" y="1752600"/>
            <a:ext cx="4419600" cy="1676400"/>
          </a:xfrm>
        </p:spPr>
        <p:txBody>
          <a:bodyPr>
            <a:noAutofit/>
          </a:bodyPr>
          <a:lstStyle/>
          <a:p>
            <a:pPr algn="ctr"/>
            <a:r>
              <a:rPr lang="en-US" sz="2800" dirty="0" smtClean="0"/>
              <a:t>Designed to enhance digestion and liver function.</a:t>
            </a:r>
            <a:endParaRPr lang="en-US" sz="2800" dirty="0"/>
          </a:p>
        </p:txBody>
      </p:sp>
      <p:pic>
        <p:nvPicPr>
          <p:cNvPr id="5" name="Picture 4" descr="green smoothie.jpeg"/>
          <p:cNvPicPr>
            <a:picLocks noChangeAspect="1"/>
          </p:cNvPicPr>
          <p:nvPr/>
        </p:nvPicPr>
        <p:blipFill>
          <a:blip r:embed="rId2" cstate="print"/>
          <a:stretch>
            <a:fillRect/>
          </a:stretch>
        </p:blipFill>
        <p:spPr>
          <a:xfrm>
            <a:off x="1143000" y="2667000"/>
            <a:ext cx="2228850" cy="3429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2231</TotalTime>
  <Words>1275</Words>
  <Application>Microsoft Office PowerPoint</Application>
  <PresentationFormat>On-screen Show (4:3)</PresentationFormat>
  <Paragraphs>160</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Median</vt:lpstr>
      <vt:lpstr>Soothe-Me Smoothie </vt:lpstr>
      <vt:lpstr>Support for your health &amp; Wellness Journey!</vt:lpstr>
      <vt:lpstr>Preview: Featured Smoothies</vt:lpstr>
      <vt:lpstr>Ingredients</vt:lpstr>
      <vt:lpstr>Cherry Berry</vt:lpstr>
      <vt:lpstr>Massage &amp; Inflammation</vt:lpstr>
      <vt:lpstr>Massage &amp; Inflammation (cont.)</vt:lpstr>
      <vt:lpstr>How does Massage assist in  obtaining deep sleep &amp; relaxation?   </vt:lpstr>
      <vt:lpstr>Super Green</vt:lpstr>
      <vt:lpstr>How can massage improve my digestion?</vt:lpstr>
      <vt:lpstr>Peanut Butter &amp; Chocolate Banana Cream </vt:lpstr>
      <vt:lpstr>Consuming proper proteins and receiving therapeutic massage is Especially Important with new routine of mechanical use! </vt:lpstr>
      <vt:lpstr>Maintaining healthy circulation, fascia, &amp; flexibility is vital to our overall health!  </vt:lpstr>
      <vt:lpstr>How can massage improve my athletic performance? Research confirms that massage can:  </vt:lpstr>
      <vt:lpstr>Health benefits of Incorporating Greens</vt:lpstr>
      <vt:lpstr>Health Benefits of Salad Greens</vt:lpstr>
      <vt:lpstr>Health Benefits of Salad Greens (cont.)</vt:lpstr>
      <vt:lpstr>Health Benefits of Salad Greens (cont.)</vt:lpstr>
      <vt:lpstr>Smoothie Guidelines and MaryAnn’s Signature recipe</vt:lpstr>
      <vt:lpstr>Low Impact “deep tissue” massage</vt:lpstr>
      <vt:lpstr>Tensegrity</vt:lpstr>
      <vt:lpstr>Thank YOU!!!</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141</cp:revision>
  <dcterms:created xsi:type="dcterms:W3CDTF">2016-04-21T18:19:04Z</dcterms:created>
  <dcterms:modified xsi:type="dcterms:W3CDTF">2016-08-03T04:46:06Z</dcterms:modified>
</cp:coreProperties>
</file>